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16" r:id="rId2"/>
    <p:sldId id="328" r:id="rId3"/>
    <p:sldId id="326" r:id="rId4"/>
    <p:sldId id="323" r:id="rId5"/>
    <p:sldId id="330" r:id="rId6"/>
    <p:sldId id="329" r:id="rId7"/>
    <p:sldId id="332" r:id="rId8"/>
    <p:sldId id="325" r:id="rId9"/>
    <p:sldId id="327" r:id="rId10"/>
    <p:sldId id="336" r:id="rId11"/>
    <p:sldId id="337" r:id="rId12"/>
    <p:sldId id="338" r:id="rId13"/>
    <p:sldId id="340" r:id="rId14"/>
    <p:sldId id="344" r:id="rId15"/>
    <p:sldId id="339" r:id="rId16"/>
    <p:sldId id="343" r:id="rId17"/>
    <p:sldId id="342" r:id="rId18"/>
    <p:sldId id="345" r:id="rId19"/>
    <p:sldId id="341" r:id="rId20"/>
    <p:sldId id="346" r:id="rId21"/>
    <p:sldId id="347" r:id="rId22"/>
    <p:sldId id="348" r:id="rId23"/>
    <p:sldId id="324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61" r:id="rId32"/>
    <p:sldId id="364" r:id="rId33"/>
    <p:sldId id="356" r:id="rId34"/>
    <p:sldId id="360" r:id="rId35"/>
    <p:sldId id="357" r:id="rId36"/>
    <p:sldId id="358" r:id="rId37"/>
    <p:sldId id="359" r:id="rId38"/>
    <p:sldId id="365" r:id="rId39"/>
    <p:sldId id="366" r:id="rId40"/>
    <p:sldId id="368" r:id="rId41"/>
    <p:sldId id="367" r:id="rId42"/>
    <p:sldId id="369" r:id="rId43"/>
    <p:sldId id="372" r:id="rId44"/>
    <p:sldId id="370" r:id="rId45"/>
    <p:sldId id="373" r:id="rId46"/>
    <p:sldId id="371" r:id="rId47"/>
    <p:sldId id="374" r:id="rId48"/>
    <p:sldId id="363" r:id="rId49"/>
    <p:sldId id="375" r:id="rId50"/>
    <p:sldId id="376" r:id="rId51"/>
    <p:sldId id="37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66"/>
    <a:srgbClr val="FF6600"/>
    <a:srgbClr val="009900"/>
    <a:srgbClr val="0000FF"/>
    <a:srgbClr val="FF0066"/>
    <a:srgbClr val="66FFFF"/>
    <a:srgbClr val="FF3399"/>
    <a:srgbClr val="00CC00"/>
    <a:srgbClr val="99FF33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105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AD881-6C3C-4299-A382-7CABFFCEF0AE}" type="datetimeFigureOut">
              <a:rPr lang="en-US" smtClean="0"/>
              <a:pPr/>
              <a:t>01-Jul-13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9BE8A-EC39-427F-B41D-9DF74518A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89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DC3C8-B521-4608-AA8A-B6DBC303F972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C6B39-3A60-48DE-A92B-CC6337607C0D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6ABC9-3C7C-41B2-8876-AE86A9E3BD5D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1EACC-70F6-455C-BBA3-E8DD87A3EE66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C6A69-0A96-49D2-8C64-C774279F9DED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617D7-D3EA-46E7-9B62-E69396016A77}" type="datetime1">
              <a:rPr lang="en-US" smtClean="0"/>
              <a:t>01-Jul-13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07FE-021F-4680-9BEA-CDDB00828DE8}" type="datetime1">
              <a:rPr lang="en-US" smtClean="0"/>
              <a:t>01-Jul-13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47847-404B-472E-80FD-584A5E7F978B}" type="datetime1">
              <a:rPr lang="en-US" smtClean="0"/>
              <a:t>01-Jul-13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74C3F9-E49D-4CC3-9006-422C1F253B93}" type="datetime1">
              <a:rPr lang="en-US" smtClean="0"/>
              <a:t>01-Jul-13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3FB3C-221F-48A2-864E-CECD9AF010DC}" type="datetime1">
              <a:rPr lang="en-US" smtClean="0"/>
              <a:t>01-Jul-13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5B2C7-346D-49F0-B113-A625ACFC560F}" type="datetime1">
              <a:rPr lang="en-US" smtClean="0"/>
              <a:t>01-Jul-13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8B888-640D-4C9A-ACBF-2E7762F613D5}" type="datetime1">
              <a:rPr lang="en-US" smtClean="0"/>
              <a:t>01-Jul-13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05762-C891-4585-A291-5CEA996061E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lh4.googleusercontent.com/-3Gh3yNJ9L5Y/T3DjujxJbsI/AAAAAAAAAQM/b_xLhboQomE/s800/Van%20dang%20truot.png" TargetMode="External"/><Relationship Id="rId7" Type="http://schemas.openxmlformats.org/officeDocument/2006/relationships/image" Target="../media/image31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hyperlink" Target="https://lh5.googleusercontent.com/-Av7eSMxb0cc/T3DjuVb334I/AAAAAAAAAQQ/XIv78Tz2iF8/s752/Van%20dang%20cua.png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4.w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7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56.w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60.wmf"/><Relationship Id="rId4" Type="http://schemas.openxmlformats.org/officeDocument/2006/relationships/oleObject" Target="../embeddings/oleObject9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4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7" Type="http://schemas.openxmlformats.org/officeDocument/2006/relationships/image" Target="../media/image6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65.wmf"/><Relationship Id="rId4" Type="http://schemas.openxmlformats.org/officeDocument/2006/relationships/oleObject" Target="../embeddings/oleObject11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13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73.JPG"/><Relationship Id="rId4" Type="http://schemas.openxmlformats.org/officeDocument/2006/relationships/image" Target="../media/image72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77.w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80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838200"/>
            <a:ext cx="9144000" cy="2590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Chương</a:t>
            </a:r>
            <a:r>
              <a:rPr kumimoji="0" lang="vi-VN" sz="5400" b="1" i="0" u="none" strike="noStrike" kern="1200" cap="none" spc="0" normalizeH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kumimoji="0" lang="en-US" sz="5400" b="1" i="0" u="none" strike="noStrike" kern="1200" cap="none" spc="0" normalizeH="0" noProof="0" dirty="0" smtClean="0">
                <a:ln>
                  <a:noFill/>
                </a:ln>
                <a:solidFill>
                  <a:srgbClr val="00CC00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7</a:t>
            </a:r>
            <a:endParaRPr kumimoji="0" lang="vi-VN" sz="5400" b="1" i="0" u="none" strike="noStrike" kern="1200" cap="none" spc="0" normalizeH="0" noProof="0" dirty="0" smtClean="0">
              <a:ln>
                <a:noFill/>
              </a:ln>
              <a:solidFill>
                <a:srgbClr val="00CC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Vận chuyển </a:t>
            </a: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lưu</a:t>
            </a:r>
            <a:r>
              <a:rPr lang="en-US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chất</a:t>
            </a:r>
            <a:r>
              <a:rPr lang="en-US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Tính</a:t>
            </a:r>
            <a:r>
              <a:rPr lang="en-US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toán</a:t>
            </a:r>
            <a:r>
              <a:rPr lang="en-US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đường</a:t>
            </a:r>
            <a:r>
              <a:rPr lang="en-US" sz="5400" b="1" dirty="0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 </a:t>
            </a:r>
            <a:r>
              <a:rPr lang="en-US" sz="5400" b="1" dirty="0" err="1" smtClean="0">
                <a:solidFill>
                  <a:srgbClr val="0000FF"/>
                </a:solidFill>
                <a:latin typeface="Arial" pitchFamily="34" charset="0"/>
                <a:ea typeface="+mj-ea"/>
                <a:cs typeface="Arial" pitchFamily="34" charset="0"/>
              </a:rPr>
              <a:t>ống</a:t>
            </a:r>
            <a:endParaRPr lang="vi-VN" sz="5400" b="1" dirty="0" smtClean="0">
              <a:solidFill>
                <a:srgbClr val="0000FF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5400" b="1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2860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Trình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bày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tính </a:t>
            </a:r>
            <a:r>
              <a:rPr lang="vi-VN" altLang="ko-KR" sz="2400" i="1" dirty="0">
                <a:latin typeface="Arial" pitchFamily="34" charset="0"/>
                <a:cs typeface="Arial" pitchFamily="34" charset="0"/>
              </a:rPr>
              <a:t>toán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ống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bao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gồm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: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altLang="ko-KR" sz="2400" i="1" dirty="0">
                <a:latin typeface="Arial" pitchFamily="34" charset="0"/>
                <a:cs typeface="Arial" pitchFamily="34" charset="0"/>
              </a:rPr>
              <a:t>xác định kích thước 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400" i="1" dirty="0" smtClean="0">
                <a:latin typeface="Arial" pitchFamily="34" charset="0"/>
                <a:cs typeface="Arial" pitchFamily="34" charset="0"/>
              </a:rPr>
            </a:b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hợp </a:t>
            </a:r>
            <a:r>
              <a:rPr lang="vi-VN" altLang="ko-KR" sz="2400" i="1" dirty="0">
                <a:latin typeface="Arial" pitchFamily="34" charset="0"/>
                <a:cs typeface="Arial" pitchFamily="34" charset="0"/>
              </a:rPr>
              <a:t>lý của đường ống, 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xác </a:t>
            </a:r>
            <a:r>
              <a:rPr lang="vi-VN" altLang="ko-KR" sz="2400" i="1" dirty="0">
                <a:latin typeface="Arial" pitchFamily="34" charset="0"/>
                <a:cs typeface="Arial" pitchFamily="34" charset="0"/>
              </a:rPr>
              <a:t>định tổng tổn thất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i="1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altLang="ko-KR" sz="24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vi-VN" altLang="ko-KR" sz="2400" i="1" dirty="0" smtClean="0">
                <a:latin typeface="Arial" pitchFamily="34" charset="0"/>
                <a:cs typeface="Arial" pitchFamily="34" charset="0"/>
              </a:rPr>
              <a:t>chọn </a:t>
            </a:r>
            <a:r>
              <a:rPr lang="vi-VN" altLang="ko-KR" sz="2400" i="1" dirty="0">
                <a:latin typeface="Arial" pitchFamily="34" charset="0"/>
                <a:cs typeface="Arial" pitchFamily="34" charset="0"/>
              </a:rPr>
              <a:t>bơm. </a:t>
            </a:r>
            <a:endParaRPr lang="en-US" altLang="ko-KR" sz="2400" i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3410129"/>
            <a:ext cx="9144000" cy="85707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Hoàng Minh Nam </a:t>
            </a:r>
            <a:endParaRPr kumimoji="0" lang="en-US" sz="2400" b="1" i="0" u="none" strike="noStrike" kern="1200" cap="none" spc="0" normalizeH="0" baseline="0" noProof="0" dirty="0" smtClean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vi-V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Nguyễn Hữu Hiếu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33400"/>
            <a:ext cx="913707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những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chi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tiết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gắn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hàn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)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nhằm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mục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đích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thay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đổi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hướng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(elbow),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rẽ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nhánh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(tee)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từ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chính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hoặc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giảm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kích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thước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(reducer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),…</a:t>
            </a:r>
          </a:p>
        </p:txBody>
      </p:sp>
      <p:pic>
        <p:nvPicPr>
          <p:cNvPr id="8" name="Picture 2" descr="http://chestofbooks.com/crafts/mechanics/Mechanical-Processes/images/Fig-216-Example-of-Pipe-Fitt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95400" y="1646617"/>
            <a:ext cx="6477000" cy="476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2734768" y="6400800"/>
            <a:ext cx="4656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Fig.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Example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of Pipe Fitting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10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7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namhoaphat.xemweb.net/upload/product/1291867735.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95064"/>
            <a:ext cx="4609588" cy="58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image.made-in-china.com/2f0j00eMGtZbQRVguV/Stainless-Steel-Casting-Pipe-Fitt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89" y="1066799"/>
            <a:ext cx="4534411" cy="574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37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bằng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nhựa</a:t>
            </a:r>
            <a:endParaRPr lang="en-US" sz="2400" b="1" dirty="0">
              <a:solidFill>
                <a:srgbClr val="009900"/>
              </a:solidFill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5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33400"/>
            <a:ext cx="9137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dụng</a:t>
            </a:r>
            <a:endParaRPr lang="en-US" sz="2400" b="1" dirty="0">
              <a:solidFill>
                <a:srgbClr val="0099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" y="1143000"/>
            <a:ext cx="76962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/>
              <a:t>- Van cửa (Gate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cầu (Globe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bi (Ball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bướm (Butterfly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một chiều (Check Valve: Swing, Lift, Wafer Type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điều khiển (Control Valve) bằng khí nén, </a:t>
            </a:r>
            <a:r>
              <a:rPr lang="vi-VN" sz="2400" dirty="0" smtClean="0"/>
              <a:t>điện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điện từ (Solenoid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giảm áp (Pressure Reducing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an toàn (Pressure Relief Valve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xả khí (Air Vent</a:t>
            </a:r>
            <a:r>
              <a:rPr lang="vi-VN" sz="2400" dirty="0" smtClean="0"/>
              <a:t>)</a:t>
            </a:r>
            <a:r>
              <a:rPr lang="vi-VN" sz="2400" dirty="0"/>
              <a:t/>
            </a:r>
            <a:br>
              <a:rPr lang="vi-VN" sz="2400" dirty="0"/>
            </a:br>
            <a:r>
              <a:rPr lang="vi-VN" sz="2400" dirty="0"/>
              <a:t>- Van chống búa nước (Water Hammer</a:t>
            </a:r>
            <a:r>
              <a:rPr lang="vi-VN" sz="2400" dirty="0" smtClean="0"/>
              <a:t>)</a:t>
            </a:r>
            <a:endParaRPr lang="en-US" sz="2400" dirty="0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12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7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mg.oto-hui.com/uploads/2011/13-Jan-06-valves%20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5038"/>
            <a:ext cx="8839200" cy="628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838200"/>
            <a:ext cx="3581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Phân</a:t>
            </a:r>
            <a:r>
              <a:rPr lang="en-US" sz="16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sz="16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van</a:t>
            </a:r>
            <a:endParaRPr lang="en-US" sz="1600" b="1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13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52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528935"/>
            <a:ext cx="32300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cửa (Gate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6146" name="Picture 2" descr="http://www.valvemade.com/images/Flange_Gate_valv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6" r="19076"/>
          <a:stretch/>
        </p:blipFill>
        <p:spPr bwMode="auto">
          <a:xfrm>
            <a:off x="0" y="1142999"/>
            <a:ext cx="2667000" cy="42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franklinvalve.com/images/GateValv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3273597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us-cdn.creamermedia.co.za/assets/articles/images/resized/30912_resized_hawle_e2_resilient_seated_gate_valve_-_dfc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766693"/>
            <a:ext cx="3185452" cy="589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14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1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02.jaovat.com/ui/12/98/03/1345217646_295209503_18-Van-KITZ-van-ARITA-van-PCCC-van-dau-khi-van-cua-van-bi-van-cau-van-hoi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685800"/>
            <a:ext cx="5052548" cy="6192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83835" y="6488668"/>
            <a:ext cx="1697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Van cửa thép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15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709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ultiturn lineal motion globe valv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" y="1959239"/>
            <a:ext cx="2931806" cy="29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http://www.valvias.com/images/tipos-de-valvulas/globe-valv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8" r="4374"/>
          <a:stretch/>
        </p:blipFill>
        <p:spPr bwMode="auto">
          <a:xfrm>
            <a:off x="2937163" y="1773967"/>
            <a:ext cx="3269674" cy="3407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http://forums.autodesk.com/autodesk/attachments/autodesk/78/374087/1/Carbon_Steel_WCB_Globe_Valv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1" r="8930"/>
          <a:stretch/>
        </p:blipFill>
        <p:spPr bwMode="auto">
          <a:xfrm>
            <a:off x="6101358" y="1524000"/>
            <a:ext cx="3042642" cy="371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57" y="6051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cầu (Globe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16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801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5334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bi (Ball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7170" name="Picture 2" descr="http://www.c-a-m.com/User_Images/Product/ff93e146-99ab-4442-bd79-7010c6257459/Orbit_Rising_Stem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047" y="1008920"/>
            <a:ext cx="3019425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3.bp.blogspot.com/_QgQkmyCHz1Q/S3AOu81xmvI/AAAAAAAABqc/I1qdAVPJe6Y/s400/BallValv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6" y="961751"/>
            <a:ext cx="3470564" cy="29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array.com/images/CSV-lg.g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2" t="6212" r="11611" b="20328"/>
          <a:stretch/>
        </p:blipFill>
        <p:spPr bwMode="auto">
          <a:xfrm>
            <a:off x="597477" y="3853102"/>
            <a:ext cx="2907723" cy="300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://psawebcal.com/wp-content/uploads/ball-valve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4" r="24545"/>
          <a:stretch/>
        </p:blipFill>
        <p:spPr bwMode="auto">
          <a:xfrm>
            <a:off x="6622472" y="1447800"/>
            <a:ext cx="2521528" cy="503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17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469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6051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bướm (Butterfly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8196" name="Picture 4" descr="http://upload.wikimedia.org/wikipedia/commons/thumb/5/5b/Butterfly-valve--The-Alloy-Valve-Stockist.JPG/400px-Butterfly-valve--The-Alloy-Valve-Stockis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309"/>
          <a:stretch/>
        </p:blipFill>
        <p:spPr bwMode="auto">
          <a:xfrm>
            <a:off x="5953992" y="990600"/>
            <a:ext cx="3203863" cy="555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http://gotech.com.vn/DATA/admin/ButterflyValv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2567686"/>
            <a:ext cx="4495800" cy="43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http://www.eecgroup.com.vn/admin/uploadpicture/butterfly%20valve%20a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r="8136"/>
          <a:stretch/>
        </p:blipFill>
        <p:spPr bwMode="auto">
          <a:xfrm>
            <a:off x="2819400" y="1304924"/>
            <a:ext cx="3113810" cy="344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18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2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 - Wafer check valves JT 300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3" t="25414" r="60808" b="53436"/>
          <a:stretch/>
        </p:blipFill>
        <p:spPr bwMode="auto">
          <a:xfrm>
            <a:off x="6477000" y="886642"/>
            <a:ext cx="2057400" cy="245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van mot chieu dang truot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9187"/>
            <a:ext cx="2743200" cy="192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van mot chieu dang cua xoay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812" y="1164697"/>
            <a:ext cx="2897388" cy="188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76200" y="533400"/>
            <a:ext cx="8077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một chiều (Check Valve: Swing, Lift, Wafer Type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9225" name="Picture 9" descr="http://iva-vietnam.com/images/product/check%20valv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" t="3786" b="3361"/>
          <a:stretch/>
        </p:blipFill>
        <p:spPr bwMode="auto">
          <a:xfrm>
            <a:off x="1641764" y="3412825"/>
            <a:ext cx="5521036" cy="344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1242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/>
              <a:t>           </a:t>
            </a:r>
            <a:r>
              <a:rPr lang="vi-VN" sz="2000" b="1" dirty="0" smtClean="0"/>
              <a:t>Dạng trượt</a:t>
            </a:r>
            <a:r>
              <a:rPr lang="en-US" sz="2000" b="1" dirty="0" smtClean="0"/>
              <a:t>                             </a:t>
            </a:r>
            <a:r>
              <a:rPr lang="vi-VN" sz="2000" b="1" dirty="0" smtClean="0"/>
              <a:t>Dạng </a:t>
            </a:r>
            <a:r>
              <a:rPr lang="vi-VN" sz="2000" b="1" dirty="0"/>
              <a:t>cửa </a:t>
            </a:r>
            <a:r>
              <a:rPr lang="vi-VN" sz="2000" b="1" dirty="0" smtClean="0"/>
              <a:t>xoay</a:t>
            </a:r>
            <a:r>
              <a:rPr lang="en-US" sz="2000" b="1" dirty="0" smtClean="0"/>
              <a:t>                        </a:t>
            </a:r>
            <a:r>
              <a:rPr lang="en-US" sz="2000" b="1" dirty="0" err="1" smtClean="0"/>
              <a:t>Dạng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lá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lật</a:t>
            </a:r>
            <a:endParaRPr lang="vi-VN" sz="2000" b="1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19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20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27" y="533400"/>
            <a:ext cx="9137073" cy="6232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ký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hiệu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vật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dạng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trụ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rỗng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dùng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vận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chuyển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chất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lỏng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...) </a:t>
            </a:r>
            <a:endParaRPr lang="en-US" sz="2000" dirty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kim</a:t>
            </a:r>
            <a:r>
              <a:rPr lang="en-US" sz="20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algn="just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Thép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cácbon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thép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đen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ký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số+số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”: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10, 20, 30, 40, 60, 80, 100, 120, 140, 160.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40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thép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80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Thép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rỉ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kim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ký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Số+ST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hay XS”: 40ST, 80 XS. ST: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tiêu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chuẩn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XS: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rất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lớn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Vật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sắt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niken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,…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ký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K, L, M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DWV.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K: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lớn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DWV: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mỏng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hay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L.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hay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đồng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thau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chế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trao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tráng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lớp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ăn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mòn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nhựa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xi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măng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,…). </a:t>
            </a:r>
            <a:br>
              <a:rPr lang="en-US" sz="2000" dirty="0" smtClean="0">
                <a:latin typeface="Arial" pitchFamily="34" charset="0"/>
                <a:cs typeface="Arial" pitchFamily="34" charset="0"/>
              </a:rPr>
            </a:b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Lớp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tráng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40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80.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0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phi </a:t>
            </a:r>
            <a:r>
              <a:rPr lang="en-US" sz="20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kim</a:t>
            </a:r>
            <a:r>
              <a:rPr lang="en-US" sz="20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2000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cao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nhựa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graphite,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tinh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bêtông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gốm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sứ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,…</a:t>
            </a:r>
          </a:p>
          <a:p>
            <a:pPr algn="just"/>
            <a:r>
              <a:rPr lang="en-US" sz="20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composite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ưu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việt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kim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phi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kim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000" b="1" dirty="0" smtClean="0">
              <a:latin typeface="Arial" pitchFamily="34" charset="0"/>
              <a:cs typeface="Arial" pitchFamily="34" charset="0"/>
            </a:endParaRPr>
          </a:p>
          <a:p>
            <a:pPr algn="just">
              <a:spcBef>
                <a:spcPts val="600"/>
              </a:spcBef>
            </a:pPr>
            <a:r>
              <a:rPr lang="en-US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Việc</a:t>
            </a:r>
            <a:r>
              <a:rPr lang="en-US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lựa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thuộc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vào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nhiều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yếu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tố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như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nhiệt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độ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làm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việc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được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vận</a:t>
            </a:r>
            <a:r>
              <a:rPr lang="en-US" sz="20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chuyển</a:t>
            </a:r>
            <a:r>
              <a:rPr lang="en-US" sz="2000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...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195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4" name="Picture 14" descr="http://eco-zenergy.com/uploads/userfiles/image/PV-EV-MA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990599"/>
            <a:ext cx="5867400" cy="586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33400"/>
            <a:ext cx="83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điều khiển (Control Valve) bằng khí nén, điện</a:t>
            </a:r>
            <a:endParaRPr lang="en-US" sz="2400" b="1" dirty="0">
              <a:solidFill>
                <a:srgbClr val="FF0066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20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77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noihoibachkhoa.com.vn/images/products/Van%20Dien%20tu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9" r="20121"/>
          <a:stretch/>
        </p:blipFill>
        <p:spPr bwMode="auto">
          <a:xfrm>
            <a:off x="0" y="1142999"/>
            <a:ext cx="4267200" cy="521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096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điện từ (Solenoid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53000" y="609600"/>
            <a:ext cx="419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giảm áp </a:t>
            </a:r>
            <a:endParaRPr lang="en-US" sz="2400" b="1" dirty="0" smtClean="0">
              <a:solidFill>
                <a:srgbClr val="FF0066"/>
              </a:solidFill>
            </a:endParaRPr>
          </a:p>
          <a:p>
            <a:r>
              <a:rPr lang="vi-VN" sz="2400" b="1" dirty="0" smtClean="0">
                <a:solidFill>
                  <a:srgbClr val="FF0066"/>
                </a:solidFill>
              </a:rPr>
              <a:t>(</a:t>
            </a:r>
            <a:r>
              <a:rPr lang="vi-VN" sz="2400" b="1" dirty="0">
                <a:solidFill>
                  <a:srgbClr val="FF0066"/>
                </a:solidFill>
              </a:rPr>
              <a:t>Pressure Reducing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6152" name="Picture 8" descr="http://www.achautech.com/assets/images/Van/van%20giam%20ap%20-%20D200-Reducing%20valve%20%20-%20m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0" t="31228" b="25287"/>
          <a:stretch/>
        </p:blipFill>
        <p:spPr bwMode="auto">
          <a:xfrm>
            <a:off x="4648200" y="1523999"/>
            <a:ext cx="4495800" cy="457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57200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an toàn </a:t>
            </a:r>
            <a:endParaRPr lang="en-US" sz="2400" b="1" dirty="0" smtClean="0">
              <a:solidFill>
                <a:srgbClr val="FF0066"/>
              </a:solidFill>
            </a:endParaRPr>
          </a:p>
          <a:p>
            <a:r>
              <a:rPr lang="vi-VN" sz="2400" b="1" dirty="0" smtClean="0">
                <a:solidFill>
                  <a:srgbClr val="FF0066"/>
                </a:solidFill>
              </a:rPr>
              <a:t>(</a:t>
            </a:r>
            <a:r>
              <a:rPr lang="vi-VN" sz="2400" b="1" dirty="0">
                <a:solidFill>
                  <a:srgbClr val="FF0066"/>
                </a:solidFill>
              </a:rPr>
              <a:t>Pressure Relief Valve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7170" name="Picture 2" descr="http://www.toangiaphat.com/files/news/480/content/503/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7345"/>
            <a:ext cx="3886200" cy="319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iva-vietnam.com/images/product/air%20relief%20valv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38" y="3962400"/>
            <a:ext cx="2678862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47625" y="53295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xả khí (Air Vent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pic>
        <p:nvPicPr>
          <p:cNvPr id="7176" name="Picture 8" descr="http://davinco.com.vn/images/news/RAF88_Page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752600"/>
            <a:ext cx="3810000" cy="339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334000" y="914400"/>
            <a:ext cx="38446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b="1" dirty="0">
                <a:solidFill>
                  <a:srgbClr val="FF0066"/>
                </a:solidFill>
              </a:rPr>
              <a:t>Van chống búa nước </a:t>
            </a:r>
            <a:endParaRPr lang="en-US" sz="2400" b="1" dirty="0" smtClean="0">
              <a:solidFill>
                <a:srgbClr val="FF0066"/>
              </a:solidFill>
            </a:endParaRPr>
          </a:p>
          <a:p>
            <a:r>
              <a:rPr lang="vi-VN" sz="2400" b="1" dirty="0" smtClean="0">
                <a:solidFill>
                  <a:srgbClr val="FF0066"/>
                </a:solidFill>
              </a:rPr>
              <a:t>(</a:t>
            </a:r>
            <a:r>
              <a:rPr lang="vi-VN" sz="2400" b="1" dirty="0">
                <a:solidFill>
                  <a:srgbClr val="FF0066"/>
                </a:solidFill>
              </a:rPr>
              <a:t>Water Hammer</a:t>
            </a:r>
            <a:r>
              <a:rPr lang="vi-VN" sz="2400" b="1" dirty="0" smtClean="0">
                <a:solidFill>
                  <a:srgbClr val="FF0066"/>
                </a:solidFill>
              </a:rPr>
              <a:t>)</a:t>
            </a:r>
            <a:endParaRPr lang="en-US" sz="2400" b="1" dirty="0">
              <a:solidFill>
                <a:srgbClr val="FF0066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22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33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37821"/>
            <a:ext cx="913707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Xem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ả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hưởng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sự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Wingdings" pitchFamily="2" charset="2"/>
              <a:buChar char="§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đặc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xáo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trộn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4.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thích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5.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Khả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dịch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6.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7.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Dễ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8.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dự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9.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kế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800100" lvl="1" indent="-342900" algn="just">
              <a:buFont typeface="Wingdings" pitchFamily="2" charset="2"/>
              <a:buChar char="q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van 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400" b="1" dirty="0">
              <a:solidFill>
                <a:srgbClr val="009900"/>
              </a:solidFill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23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2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990600"/>
            <a:ext cx="913707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nổi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chìm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Chìm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sửa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chữa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rò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rỉ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chìm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chìm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ở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nở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algn="just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Tác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hại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làm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hai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khoảng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/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Khắc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phục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kỹ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đoạn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chữ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U, Z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L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hợp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bù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đệm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xốp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đệm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trượt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24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67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25" y="1661992"/>
            <a:ext cx="8077202" cy="3900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1066800"/>
            <a:ext cx="7386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Bảng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Mức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đồng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dirty="0">
              <a:solidFill>
                <a:srgbClr val="FF0066"/>
              </a:solidFill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25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0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0782" y="1165860"/>
            <a:ext cx="9123218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Va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đập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thủy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chỗ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van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đóng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nhanh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túi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lỏng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lớn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Khắc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bẫy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(steam trap),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nghiêng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bởi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buồng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T, p,…;  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Dễ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kiểm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Dễ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>
              <a:buFont typeface="Wingdings" pitchFamily="2" charset="2"/>
              <a:buChar char="§"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tương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lai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  <a:endParaRPr lang="en-US" sz="2400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26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03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http://www.hatechvn.com/js/openwysiwyg/uploads/steamgard%2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4343400"/>
            <a:ext cx="2687044" cy="22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muaban.com.vn/uploads/libimgs/012011/SU-20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3" r="6405" b="4925"/>
          <a:stretch/>
        </p:blipFill>
        <p:spPr bwMode="auto">
          <a:xfrm>
            <a:off x="7412" y="1295400"/>
            <a:ext cx="2417133" cy="3130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4636" y="1015499"/>
            <a:ext cx="5989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bẫy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hơi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cấu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tạo</a:t>
            </a:r>
            <a:endParaRPr lang="en-US" sz="2400" dirty="0"/>
          </a:p>
        </p:txBody>
      </p:sp>
      <p:pic>
        <p:nvPicPr>
          <p:cNvPr id="5" name="Picture 2" descr="Hình ảnh của  Bẫy hơi các loại 2011: Bẫy hơi đồng tiền, bẫy hơi dạng Bucket, bẫy hơi pha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1" r="57503"/>
          <a:stretch/>
        </p:blipFill>
        <p:spPr bwMode="auto">
          <a:xfrm>
            <a:off x="6172200" y="1447800"/>
            <a:ext cx="2410691" cy="3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ình ảnh của  Bẫy hơi các loại 2011: Bẫy hơi đồng tiền, bẫy hơi dạng Bucket, bẫy hơi pha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3" r="3570"/>
          <a:stretch/>
        </p:blipFill>
        <p:spPr bwMode="auto">
          <a:xfrm>
            <a:off x="2959934" y="1447800"/>
            <a:ext cx="2466109" cy="329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hatechvn.com/js/openwysiwyg/uploads/steamgard%2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1" y="4634528"/>
            <a:ext cx="4267200" cy="2223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-20781" y="4267200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1600" b="1" dirty="0"/>
              <a:t>Bẫy hơi </a:t>
            </a:r>
            <a:r>
              <a:rPr lang="vi-VN" sz="1600" b="1" dirty="0" smtClean="0"/>
              <a:t>dạng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gàu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b="1" dirty="0" err="1" smtClean="0">
                <a:latin typeface="Arial" pitchFamily="34" charset="0"/>
                <a:cs typeface="Arial" pitchFamily="34" charset="0"/>
              </a:rPr>
              <a:t>đảo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48547" y="6488667"/>
            <a:ext cx="2297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/>
              <a:t>Bẫy hơi </a:t>
            </a:r>
            <a:r>
              <a:rPr lang="vi-VN" b="1" dirty="0" smtClean="0"/>
              <a:t>Steamgard</a:t>
            </a:r>
            <a:endParaRPr lang="en-US" b="1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27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15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Picture 5" descr="PUEKYG1041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210" y="685800"/>
            <a:ext cx="221379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35078"/>
            <a:ext cx="3157891" cy="1967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 descr="http://eco-zenergy.com/uploads/userfiles/image/IB-MAU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980" y="4038600"/>
            <a:ext cx="1825774" cy="255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0" y="6055380"/>
            <a:ext cx="3054925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b="1" dirty="0"/>
              <a:t>Bẫy gàu đảo</a:t>
            </a:r>
            <a:endParaRPr lang="vi-VN" dirty="0"/>
          </a:p>
          <a:p>
            <a:r>
              <a:rPr lang="vi-VN" sz="1400" dirty="0"/>
              <a:t>Về nguyên tắc giống như bẫy phao</a:t>
            </a:r>
          </a:p>
          <a:p>
            <a:r>
              <a:rPr lang="vi-VN" sz="1400" dirty="0"/>
              <a:t>Thích hợp với hiện diện thủy kích</a:t>
            </a:r>
            <a:endParaRPr lang="vi-VN" sz="1400" dirty="0">
              <a:effectLst/>
            </a:endParaRPr>
          </a:p>
        </p:txBody>
      </p:sp>
      <p:pic>
        <p:nvPicPr>
          <p:cNvPr id="6147" name="Picture 3" descr="PUEKYG1041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371600"/>
            <a:ext cx="1907954" cy="205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10000" y="3251537"/>
            <a:ext cx="3924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b="1" dirty="0"/>
              <a:t>Bẫy nhiệt động</a:t>
            </a:r>
            <a:endParaRPr lang="vi-VN" dirty="0"/>
          </a:p>
          <a:p>
            <a:r>
              <a:rPr lang="vi-VN" sz="1400" dirty="0"/>
              <a:t>Hoạt động dựa trên nguyên lý động lực học</a:t>
            </a:r>
          </a:p>
          <a:p>
            <a:r>
              <a:rPr lang="vi-VN" sz="1400" dirty="0"/>
              <a:t>Hoạt động đơn giản</a:t>
            </a:r>
          </a:p>
          <a:p>
            <a:r>
              <a:rPr lang="vi-VN" sz="1400" dirty="0"/>
              <a:t>Thích hợp cho việc bẫy trên đường ống chính</a:t>
            </a:r>
            <a:endParaRPr lang="vi-VN" sz="1400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4600" y="4267200"/>
            <a:ext cx="2819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vi-VN" b="1" dirty="0"/>
              <a:t>Bẫy hơi tĩnh nhiệt</a:t>
            </a:r>
            <a:endParaRPr lang="vi-VN" dirty="0"/>
          </a:p>
          <a:p>
            <a:r>
              <a:rPr lang="vi-VN" sz="1400" dirty="0"/>
              <a:t>Hoạt động dựa trên nguyên lý chênh lệch điểm sôi môi trường</a:t>
            </a:r>
          </a:p>
          <a:p>
            <a:r>
              <a:rPr lang="vi-VN" sz="1400" dirty="0"/>
              <a:t>Cân bằng áp suất, tự động điều chỉnh với áp suất hơi khác nhau</a:t>
            </a:r>
          </a:p>
          <a:p>
            <a:r>
              <a:rPr lang="vi-VN" sz="1400" dirty="0"/>
              <a:t>Tính năng thông khí tuyệt hảo</a:t>
            </a:r>
          </a:p>
          <a:p>
            <a:r>
              <a:rPr lang="vi-VN" sz="1400" dirty="0"/>
              <a:t>Thích hợp những ứng dụng trao đổi nhiệt không quan trọng</a:t>
            </a:r>
            <a:endParaRPr lang="vi-VN" sz="1400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-1"/>
            <a:ext cx="9144000" cy="9854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7.2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Những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điểm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lưu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ý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khi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kế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thống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b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</a:b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    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9086" y="986135"/>
            <a:ext cx="74866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bẫy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hơi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nguyên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34636" y="3124200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b="1" dirty="0"/>
              <a:t>Bẫy phao</a:t>
            </a:r>
            <a:endParaRPr lang="vi-VN" dirty="0"/>
          </a:p>
          <a:p>
            <a:r>
              <a:rPr lang="vi-VN" sz="1400" dirty="0"/>
              <a:t>Hoạt động dựa trên chênh lệch về tỷ trọng</a:t>
            </a:r>
          </a:p>
          <a:p>
            <a:r>
              <a:rPr lang="vi-VN" sz="1400" dirty="0"/>
              <a:t>Thích hợp với sản xuất qui trình và thiết bị bẫy</a:t>
            </a:r>
            <a:endParaRPr lang="vi-VN" sz="1400" dirty="0">
              <a:effectLst/>
            </a:endParaRPr>
          </a:p>
        </p:txBody>
      </p:sp>
      <p:pic>
        <p:nvPicPr>
          <p:cNvPr id="14" name="Picture 4" descr="http://thebaovn.com/imgupload/Nova%20real%20trap%20cuting%20phot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928" y="3911507"/>
            <a:ext cx="2445328" cy="254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6455489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dirty="0"/>
              <a:t>Bẫy </a:t>
            </a:r>
            <a:r>
              <a:rPr lang="en-US" b="1" dirty="0" smtClean="0"/>
              <a:t>p</a:t>
            </a:r>
            <a:r>
              <a:rPr lang="vi-VN" b="1" dirty="0" smtClean="0"/>
              <a:t>hao </a:t>
            </a:r>
            <a:r>
              <a:rPr lang="en-US" b="1" dirty="0" smtClean="0"/>
              <a:t>t</a:t>
            </a:r>
            <a:r>
              <a:rPr lang="vi-VN" b="1" dirty="0" smtClean="0"/>
              <a:t>ự</a:t>
            </a:r>
            <a:r>
              <a:rPr lang="en-US" b="1" dirty="0" smtClean="0"/>
              <a:t> d</a:t>
            </a:r>
            <a:r>
              <a:rPr lang="vi-VN" b="1" dirty="0" smtClean="0"/>
              <a:t>o</a:t>
            </a:r>
            <a:endParaRPr lang="en-US" b="1" dirty="0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28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5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88089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tối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ưu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baseline="-250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opt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gồm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hàng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</a:p>
          <a:p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rối</a:t>
            </a:r>
            <a:endParaRPr lang="en-US" sz="24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16241"/>
              </p:ext>
            </p:extLst>
          </p:nvPr>
        </p:nvGraphicFramePr>
        <p:xfrm>
          <a:off x="979488" y="1981200"/>
          <a:ext cx="6835775" cy="217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6" name="Equation" r:id="rId3" imgW="3276360" imgH="1041120" progId="Equation.3">
                  <p:embed/>
                </p:oleObj>
              </mc:Choice>
              <mc:Fallback>
                <p:oleObj name="Equation" r:id="rId3" imgW="3276360" imgH="10411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79488" y="1981200"/>
                        <a:ext cx="6835775" cy="217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3962400"/>
            <a:ext cx="2491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tầng</a:t>
            </a:r>
            <a:endParaRPr lang="en-US" sz="2400" b="1" dirty="0">
              <a:solidFill>
                <a:srgbClr val="FF6600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379934"/>
              </p:ext>
            </p:extLst>
          </p:nvPr>
        </p:nvGraphicFramePr>
        <p:xfrm>
          <a:off x="1000125" y="4424363"/>
          <a:ext cx="6929438" cy="2357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7" name="Equation" r:id="rId5" imgW="3060360" imgH="1041120" progId="Equation.3">
                  <p:embed/>
                </p:oleObj>
              </mc:Choice>
              <mc:Fallback>
                <p:oleObj name="Equation" r:id="rId5" imgW="3060360" imgH="104112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4424363"/>
                        <a:ext cx="6929438" cy="2357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29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660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58455"/>
            <a:ext cx="9137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Bảng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Vật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liệu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nước</a:t>
            </a:r>
            <a:endParaRPr lang="en-US" sz="2400" b="1" dirty="0">
              <a:solidFill>
                <a:srgbClr val="0099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91" y="1020117"/>
            <a:ext cx="9141164" cy="5122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1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88089"/>
            <a:ext cx="91440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mua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1 inch;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hằng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thuộc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tỉ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giữa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mua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hằng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bao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gồm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diễn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br>
              <a:rPr lang="en-US" sz="2400" dirty="0" smtClean="0">
                <a:latin typeface="Arial" pitchFamily="34" charset="0"/>
                <a:cs typeface="Arial" pitchFamily="34" charset="0"/>
              </a:rPr>
            </a:br>
            <a:r>
              <a:rPr lang="en-US" sz="2400" dirty="0" smtClean="0">
                <a:latin typeface="Arial" pitchFamily="34" charset="0"/>
                <a:cs typeface="Arial" pitchFamily="34" charset="0"/>
              </a:rPr>
              <a:t>   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tỉ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lắp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chỉnh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ban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chi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Wh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giờ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mỗi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hiệu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cơ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%;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q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ft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/s (1 m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/s = 35,59 ft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/s);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: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riêng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lb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/ft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  <a:sym typeface="Symbol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(1 kg/m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  <a:sym typeface="Symbol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= 0,06243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lb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/ft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  <a:sym typeface="Symbol"/>
              </a:rPr>
              <a:t>3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);</a:t>
            </a:r>
          </a:p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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nhớt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cP.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30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84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289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tối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ưu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baseline="-250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opt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opt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endParaRPr lang="en-US" sz="24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143000"/>
            <a:ext cx="8890000" cy="228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1290"/>
            <a:ext cx="9057599" cy="3075709"/>
          </a:xfrm>
          <a:prstGeom prst="rect">
            <a:avLst/>
          </a:prstGeom>
        </p:spPr>
      </p:pic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31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5289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tối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ưu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</a:t>
            </a:r>
            <a:r>
              <a:rPr lang="en-US" sz="2400" b="1" baseline="-25000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opt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opt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endParaRPr lang="en-US" sz="2400" b="1" dirty="0">
              <a:solidFill>
                <a:srgbClr val="0099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0600"/>
            <a:ext cx="4862781" cy="5867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6041"/>
          <a:stretch/>
        </p:blipFill>
        <p:spPr>
          <a:xfrm>
            <a:off x="4724400" y="1371600"/>
            <a:ext cx="4419600" cy="2109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24400" y="4267200"/>
            <a:ext cx="4419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latin typeface="Arial" pitchFamily="34" charset="0"/>
                <a:cs typeface="Arial" pitchFamily="34" charset="0"/>
                <a:sym typeface="Wingdings"/>
              </a:rPr>
              <a:t>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Toán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đồ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để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ước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tầng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4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32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61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588089"/>
            <a:ext cx="9144000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hydrocacbon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dịch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đủ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lớn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gây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đập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pha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 algn="just"/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kim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loại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 lvl="2"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DN &lt; 3 inch  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v 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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1,5 m/s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lvl="2"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DN = 3 inch    v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 1,67 m/s</a:t>
            </a:r>
          </a:p>
          <a:p>
            <a:pPr lvl="2" algn="just"/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DN = 16 inch  v 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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3,65 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m/s</a:t>
            </a:r>
          </a:p>
          <a:p>
            <a:pPr algn="just"/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b="1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lỏng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lọc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phẩm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hóa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lý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môi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lấy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Đối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khí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cháy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,… ở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cao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gây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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nhiều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nên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v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hơn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9715287"/>
              </p:ext>
            </p:extLst>
          </p:nvPr>
        </p:nvGraphicFramePr>
        <p:xfrm>
          <a:off x="2362200" y="4297363"/>
          <a:ext cx="2641600" cy="1189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7" name="Equation" r:id="rId3" imgW="1015920" imgH="457200" progId="Equation.3">
                  <p:embed/>
                </p:oleObj>
              </mc:Choice>
              <mc:Fallback>
                <p:oleObj name="Equation" r:id="rId3" imgW="101592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62200" y="4297363"/>
                        <a:ext cx="2641600" cy="11890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33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8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4572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pha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DN</a:t>
            </a:r>
          </a:p>
          <a:p>
            <a:pPr algn="just"/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20" y="914400"/>
            <a:ext cx="6269426" cy="5852160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34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86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588089"/>
            <a:ext cx="9144000" cy="5155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hai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pha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ngưng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huyền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phù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rắn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chuyển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lỏng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khí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(aerosol),…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làm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v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max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như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lỏng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pha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. v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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thì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.</a:t>
            </a:r>
          </a:p>
          <a:p>
            <a:pPr algn="just">
              <a:spcBef>
                <a:spcPts val="600"/>
              </a:spcBef>
            </a:pPr>
            <a:r>
              <a:rPr lang="en-US" sz="2400" b="1" dirty="0" err="1" smtClean="0">
                <a:latin typeface="Arial" pitchFamily="34" charset="0"/>
                <a:cs typeface="Arial" pitchFamily="34" charset="0"/>
                <a:sym typeface="Symbol"/>
              </a:rPr>
              <a:t>Hiện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  <a:sym typeface="Symbol"/>
              </a:rPr>
              <a:t>tượng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  <a:sym typeface="Symbol"/>
              </a:rPr>
              <a:t>ăn</a:t>
            </a:r>
            <a:r>
              <a:rPr lang="en-US" sz="2400" b="1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  <a:sym typeface="Symbol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lớn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ở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khúc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quanh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sự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Chế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môi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trường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làm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hạt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đập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tường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gây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Khắc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phục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lót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mặt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bằng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vật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liệu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mềm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(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cao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để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hấp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thụ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đập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hạt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chế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tạo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bằng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vật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liệu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cứng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</a:p>
          <a:p>
            <a:pPr algn="just"/>
            <a:endParaRPr lang="en-US" sz="2400" dirty="0" smtClean="0">
              <a:latin typeface="Arial" pitchFamily="34" charset="0"/>
              <a:cs typeface="Arial" pitchFamily="34" charset="0"/>
              <a:sym typeface="Symbol"/>
            </a:endParaRP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35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1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4572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algn="just">
              <a:buFont typeface="Wingdings" pitchFamily="2" charset="2"/>
              <a:buChar char="v"/>
            </a:pP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hai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pha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min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&lt; v &lt;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max</a:t>
            </a:r>
            <a:endParaRPr lang="en-US" sz="2400" baseline="-25000" dirty="0" smtClean="0">
              <a:latin typeface="Arial" pitchFamily="34" charset="0"/>
              <a:cs typeface="Arial" pitchFamily="34" charset="0"/>
              <a:sym typeface="Symbo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81101" y="4191000"/>
            <a:ext cx="6781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tránh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hiện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tượng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liên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tục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hạt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lắng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xuống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làm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nghẹt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hay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tăng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đột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ngột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</a:t>
            </a:r>
            <a:endParaRPr lang="en-US" sz="2400" dirty="0">
              <a:latin typeface="Arial" pitchFamily="34" charset="0"/>
              <a:cs typeface="Arial" pitchFamily="34" charset="0"/>
              <a:sym typeface="Symbol"/>
            </a:endParaRP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7184030"/>
              </p:ext>
            </p:extLst>
          </p:nvPr>
        </p:nvGraphicFramePr>
        <p:xfrm>
          <a:off x="1022350" y="3487737"/>
          <a:ext cx="5283200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4" name="Equation" r:id="rId3" imgW="2031840" imgH="241200" progId="Equation.3">
                  <p:embed/>
                </p:oleObj>
              </mc:Choice>
              <mc:Fallback>
                <p:oleObj name="Equation" r:id="rId3" imgW="2031840" imgH="241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2350" y="3487737"/>
                        <a:ext cx="5283200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961428"/>
              </p:ext>
            </p:extLst>
          </p:nvPr>
        </p:nvGraphicFramePr>
        <p:xfrm>
          <a:off x="996950" y="1295400"/>
          <a:ext cx="5316538" cy="62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Equation" r:id="rId5" imgW="2044440" imgH="241200" progId="Equation.3">
                  <p:embed/>
                </p:oleObj>
              </mc:Choice>
              <mc:Fallback>
                <p:oleObj name="Equation" r:id="rId5" imgW="2044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950" y="1295400"/>
                        <a:ext cx="5316538" cy="62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1404937" y="2051050"/>
            <a:ext cx="25908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Phân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bố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kích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thước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hạt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2400" y="2051050"/>
            <a:ext cx="1752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Hệ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số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hình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dạng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91200" y="2057400"/>
            <a:ext cx="17526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Đường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kính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ống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386137" y="1822450"/>
            <a:ext cx="11430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105400" y="1828800"/>
            <a:ext cx="0" cy="3048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748337" y="1822450"/>
            <a:ext cx="457200" cy="3810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08810" y="2743200"/>
            <a:ext cx="59817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lớn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hơn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cần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ít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đảm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bảo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hạt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lơ</a:t>
            </a:r>
            <a:r>
              <a:rPr lang="en-US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lửng</a:t>
            </a:r>
            <a:endParaRPr lang="en-US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357073" y="1717964"/>
            <a:ext cx="1166927" cy="969818"/>
          </a:xfrm>
          <a:custGeom>
            <a:avLst/>
            <a:gdLst>
              <a:gd name="connsiteX0" fmla="*/ 1166927 w 1166927"/>
              <a:gd name="connsiteY0" fmla="*/ 0 h 969818"/>
              <a:gd name="connsiteX1" fmla="*/ 3145 w 1166927"/>
              <a:gd name="connsiteY1" fmla="*/ 457200 h 969818"/>
              <a:gd name="connsiteX2" fmla="*/ 834418 w 1166927"/>
              <a:gd name="connsiteY2" fmla="*/ 387927 h 969818"/>
              <a:gd name="connsiteX3" fmla="*/ 1166927 w 1166927"/>
              <a:gd name="connsiteY3" fmla="*/ 969818 h 96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927" h="969818">
                <a:moveTo>
                  <a:pt x="1166927" y="0"/>
                </a:moveTo>
                <a:cubicBezTo>
                  <a:pt x="612745" y="196273"/>
                  <a:pt x="58563" y="392546"/>
                  <a:pt x="3145" y="457200"/>
                </a:cubicBezTo>
                <a:cubicBezTo>
                  <a:pt x="-52273" y="521855"/>
                  <a:pt x="640454" y="302491"/>
                  <a:pt x="834418" y="387927"/>
                </a:cubicBezTo>
                <a:cubicBezTo>
                  <a:pt x="1028382" y="473363"/>
                  <a:pt x="1097654" y="721590"/>
                  <a:pt x="1166927" y="969818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43313" y="3719945"/>
            <a:ext cx="1260796" cy="568037"/>
          </a:xfrm>
          <a:custGeom>
            <a:avLst/>
            <a:gdLst>
              <a:gd name="connsiteX0" fmla="*/ 983705 w 1260796"/>
              <a:gd name="connsiteY0" fmla="*/ 0 h 568037"/>
              <a:gd name="connsiteX1" fmla="*/ 32 w 1260796"/>
              <a:gd name="connsiteY1" fmla="*/ 207819 h 568037"/>
              <a:gd name="connsiteX2" fmla="*/ 1011414 w 1260796"/>
              <a:gd name="connsiteY2" fmla="*/ 277091 h 568037"/>
              <a:gd name="connsiteX3" fmla="*/ 1260796 w 1260796"/>
              <a:gd name="connsiteY3" fmla="*/ 568037 h 56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60796" h="568037">
                <a:moveTo>
                  <a:pt x="983705" y="0"/>
                </a:moveTo>
                <a:cubicBezTo>
                  <a:pt x="489559" y="80818"/>
                  <a:pt x="-4586" y="161637"/>
                  <a:pt x="32" y="207819"/>
                </a:cubicBezTo>
                <a:cubicBezTo>
                  <a:pt x="4650" y="254001"/>
                  <a:pt x="801287" y="217055"/>
                  <a:pt x="1011414" y="277091"/>
                </a:cubicBezTo>
                <a:cubicBezTo>
                  <a:pt x="1221541" y="337127"/>
                  <a:pt x="1241168" y="452582"/>
                  <a:pt x="1260796" y="568037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" y="53340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endParaRPr lang="en-US" sz="2400" baseline="-25000" dirty="0" smtClean="0">
              <a:latin typeface="Arial" pitchFamily="34" charset="0"/>
              <a:cs typeface="Arial" pitchFamily="34" charset="0"/>
              <a:sym typeface="Symbol"/>
            </a:endParaRP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610103"/>
              </p:ext>
            </p:extLst>
          </p:nvPr>
        </p:nvGraphicFramePr>
        <p:xfrm>
          <a:off x="3003550" y="5715000"/>
          <a:ext cx="1692275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6" name="Equation" r:id="rId7" imgW="660240" imgH="444240" progId="Equation.3">
                  <p:embed/>
                </p:oleObj>
              </mc:Choice>
              <mc:Fallback>
                <p:oleObj name="Equation" r:id="rId7" imgW="660240" imgH="4442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3550" y="5715000"/>
                        <a:ext cx="1692275" cy="1138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36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90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" y="4572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hai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pha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min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&lt; v &lt;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max</a:t>
            </a:r>
            <a:endParaRPr lang="en-US" sz="2400" baseline="-25000" dirty="0" smtClean="0">
              <a:latin typeface="Arial" pitchFamily="34" charset="0"/>
              <a:cs typeface="Arial" pitchFamily="34" charset="0"/>
              <a:sym typeface="Symbo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81374"/>
            <a:ext cx="6934200" cy="5876626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37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2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39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Cột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cộng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(total dynamic heads-TDH):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quay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mỗi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phút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(RPM)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quay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sẽ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499321"/>
              </p:ext>
            </p:extLst>
          </p:nvPr>
        </p:nvGraphicFramePr>
        <p:xfrm>
          <a:off x="1447800" y="2667000"/>
          <a:ext cx="6096000" cy="1828800"/>
        </p:xfrm>
        <a:graphic>
          <a:graphicData uri="http://schemas.openxmlformats.org/drawingml/2006/table">
            <a:tbl>
              <a:tblPr firstRow="1" bandRow="1"/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itchFamily="34" charset="0"/>
                          <a:cs typeface="Arial" pitchFamily="34" charset="0"/>
                        </a:rPr>
                        <a:t>RPM, </a:t>
                      </a:r>
                      <a:r>
                        <a:rPr lang="en-US" sz="2400" b="0" dirty="0" err="1" smtClean="0">
                          <a:latin typeface="Arial" pitchFamily="34" charset="0"/>
                          <a:cs typeface="Arial" pitchFamily="34" charset="0"/>
                        </a:rPr>
                        <a:t>vòng</a:t>
                      </a:r>
                      <a:r>
                        <a:rPr lang="en-US" sz="2400" b="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400" b="0" baseline="0" dirty="0" err="1" smtClean="0">
                          <a:latin typeface="Arial" pitchFamily="34" charset="0"/>
                          <a:cs typeface="Arial" pitchFamily="34" charset="0"/>
                        </a:rPr>
                        <a:t>phút</a:t>
                      </a:r>
                      <a:endParaRPr lang="en-US" sz="24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latin typeface="Arial" pitchFamily="34" charset="0"/>
                          <a:cs typeface="Arial" pitchFamily="34" charset="0"/>
                        </a:rPr>
                        <a:t>TDH, </a:t>
                      </a:r>
                      <a:r>
                        <a:rPr lang="en-US" sz="2400" b="0" dirty="0" smtClean="0">
                          <a:latin typeface="Arial" pitchFamily="34" charset="0"/>
                          <a:cs typeface="Arial" pitchFamily="34" charset="0"/>
                        </a:rPr>
                        <a:t>mH</a:t>
                      </a:r>
                      <a:r>
                        <a:rPr lang="en-US" sz="2400" b="0" baseline="-25000" dirty="0" smtClean="0"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2400" b="0" dirty="0" smtClean="0">
                          <a:latin typeface="Arial" pitchFamily="34" charset="0"/>
                          <a:cs typeface="Arial" pitchFamily="34" charset="0"/>
                        </a:rPr>
                        <a:t>O</a:t>
                      </a:r>
                      <a:endParaRPr lang="en-US" sz="24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3600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15 ÷ 84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1800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7,6 ÷ 45,6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1200</a:t>
                      </a:r>
                      <a:endParaRPr lang="en-US" sz="24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Arial" pitchFamily="34" charset="0"/>
                          <a:cs typeface="Arial" pitchFamily="34" charset="0"/>
                        </a:rPr>
                        <a:t>7,6 ÷ 24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0" y="4690408"/>
            <a:ext cx="9143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TDH: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chủ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yếu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khắc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do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tĩnh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latin typeface="VNI-Diudang" pitchFamily="2" charset="0"/>
                <a:cs typeface="Times New Roman" pitchFamily="18" charset="0"/>
              </a:rPr>
              <a:t>l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ma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 f (d)). 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Từ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quay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fmax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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chọn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kích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thước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(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d)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 </a:t>
            </a:r>
            <a:br>
              <a:rPr lang="en-US" sz="24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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h</a:t>
            </a:r>
            <a:r>
              <a:rPr lang="en-US" sz="2400" baseline="-25000" dirty="0" err="1">
                <a:latin typeface="Times New Roman" pitchFamily="18" charset="0"/>
                <a:cs typeface="Times New Roman" pitchFamily="18" charset="0"/>
                <a:sym typeface="Wingdings" pitchFamily="2" charset="2"/>
              </a:rPr>
              <a:t>fmax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20782" y="2133600"/>
            <a:ext cx="49127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TDH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RPM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endParaRPr lang="en-US" sz="2400" dirty="0"/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38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6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7" name="Picture 9" descr="oval equivalent diame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3200400"/>
            <a:ext cx="5193861" cy="1600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do ma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(pipe friction loss-major loss):  </a:t>
            </a:r>
          </a:p>
          <a:p>
            <a:pPr algn="just"/>
            <a:endParaRPr lang="en-US" sz="2400" b="1" dirty="0" smtClean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6927" y="21336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hoặc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chứa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thì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 = d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e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tương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(equivalent diameter), d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e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= 4R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 </a:t>
            </a:r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5079961"/>
              </p:ext>
            </p:extLst>
          </p:nvPr>
        </p:nvGraphicFramePr>
        <p:xfrm>
          <a:off x="1964923" y="914400"/>
          <a:ext cx="2514601" cy="1134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2" name="Equation" r:id="rId4" imgW="1041120" imgH="469800" progId="Equation.3">
                  <p:embed/>
                </p:oleObj>
              </mc:Choice>
              <mc:Fallback>
                <p:oleObj name="Equation" r:id="rId4" imgW="104112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64923" y="914400"/>
                        <a:ext cx="2514601" cy="1134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514433" y="1249661"/>
            <a:ext cx="2800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công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thức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Darcy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953000"/>
            <a:ext cx="91647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R: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thủy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(hydraulic radius), R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= A/P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A: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diện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(area section of the duct ), </a:t>
            </a:r>
          </a:p>
          <a:p>
            <a:r>
              <a:rPr lang="en-US" sz="2400" dirty="0" smtClean="0">
                <a:latin typeface="Arial" pitchFamily="34" charset="0"/>
                <a:cs typeface="Arial" pitchFamily="34" charset="0"/>
              </a:rPr>
              <a:t>P: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ướt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(wetted perimeter of the duct). </a:t>
            </a:r>
          </a:p>
          <a:p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(circular duct/pipe/tube):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R</a:t>
            </a:r>
            <a:r>
              <a:rPr lang="en-US" sz="2400" baseline="-25000" dirty="0">
                <a:latin typeface="Arial" pitchFamily="34" charset="0"/>
                <a:cs typeface="Arial" pitchFamily="34" charset="0"/>
              </a:rPr>
              <a:t>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=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d/4. </a:t>
            </a:r>
            <a:endParaRPr lang="en-US" sz="2400" dirty="0"/>
          </a:p>
        </p:txBody>
      </p: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39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465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4506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kích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thước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thương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mại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tuân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chuẩn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>
                <a:latin typeface="Arial" pitchFamily="34" charset="0"/>
                <a:cs typeface="Arial" pitchFamily="34" charset="0"/>
              </a:rPr>
              <a:t>ANSI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(American National Standards Institute-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Viện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chuẩn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quốc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gia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>
                <a:latin typeface="Arial" pitchFamily="34" charset="0"/>
                <a:cs typeface="Arial" pitchFamily="34" charset="0"/>
              </a:rPr>
              <a:t>Mỹ</a:t>
            </a:r>
            <a:r>
              <a:rPr lang="en-US" altLang="ko-KR" sz="2400" dirty="0">
                <a:latin typeface="Arial" pitchFamily="34" charset="0"/>
                <a:cs typeface="Arial" pitchFamily="34" charset="0"/>
              </a:rPr>
              <a:t>).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0" y="1752600"/>
            <a:ext cx="91440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danh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b="1" dirty="0" err="1" smtClean="0">
                <a:latin typeface="Arial" pitchFamily="34" charset="0"/>
                <a:cs typeface="Arial" pitchFamily="34" charset="0"/>
              </a:rPr>
              <a:t>nghĩa</a:t>
            </a:r>
            <a:r>
              <a:rPr lang="en-US" altLang="ko-KR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(DN-</a:t>
            </a:r>
            <a:r>
              <a:rPr lang="vi-VN" sz="2400" dirty="0"/>
              <a:t>diamètre nominal hay nominal </a:t>
            </a:r>
            <a:r>
              <a:rPr lang="vi-VN" sz="2400" dirty="0" smtClean="0"/>
              <a:t>diameter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dùng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gọi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gần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đúng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just"/>
            <a:r>
              <a:rPr lang="en-US" sz="2400" b="1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(ID-Inside Diameter)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(OD-Outside Diameter):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xác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bằng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cách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thực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tế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bên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bên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400" b="1" dirty="0" err="1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dày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(wall thickness ):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bằng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½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hiệu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ngoài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mối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quan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trọng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;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dày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thay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tùy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theo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điều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kiện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về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ăn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mòn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dirty="0" err="1">
                <a:latin typeface="Arial" pitchFamily="34" charset="0"/>
                <a:cs typeface="Arial" pitchFamily="34" charset="0"/>
              </a:rPr>
              <a:t>Đ</a:t>
            </a:r>
            <a:r>
              <a:rPr lang="en-US" sz="2400" b="1" dirty="0" err="1" smtClean="0">
                <a:latin typeface="Arial" pitchFamily="34" charset="0"/>
                <a:cs typeface="Arial" pitchFamily="34" charset="0"/>
              </a:rPr>
              <a:t>ộ</a:t>
            </a:r>
            <a:r>
              <a:rPr lang="en-US" sz="24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dày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danh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latin typeface="Arial" pitchFamily="34" charset="0"/>
                <a:cs typeface="Arial" pitchFamily="34" charset="0"/>
              </a:rPr>
              <a:t>nghĩa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</a:t>
            </a:r>
            <a:r>
              <a:rPr lang="vi-VN" sz="2400" dirty="0"/>
              <a:t>schedule hay Sched. hoặc Sch</a:t>
            </a:r>
            <a:r>
              <a:rPr lang="vi-VN" sz="2400" dirty="0" smtClean="0"/>
              <a:t>.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biểu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diễn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dưới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dạng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Mã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5, 10, 20, 30, 40, 60,..., 160),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này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càng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lớn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thì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càng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dày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tiêu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chuẩn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về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liệu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schedule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mối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quan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thông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số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khác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altLang="ko-KR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do ma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ma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Symbol"/>
              </a:rPr>
              <a:t>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 = f(Re, , k/D).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Với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 Re: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đại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diện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chế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: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nhám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tuyệt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 k/D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hoặc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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/>
              </a:rPr>
              <a:t>/D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nhám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tương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xác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định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b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</a:b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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theo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 (Re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và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 )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đã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trình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ở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phần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4.4.1.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phần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sẽ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trình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xác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định</a:t>
            </a:r>
            <a:r>
              <a:rPr lang="en-US" sz="2400" dirty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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  <a:sym typeface="Symbol"/>
              </a:rPr>
              <a:t>theo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/>
              </a:rPr>
              <a:t> (Re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  <a:sym typeface="Symbol"/>
              </a:rPr>
              <a:t>và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k/D).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66318"/>
            <a:ext cx="5638800" cy="3453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019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nhám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tuyệt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(,k)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cao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gờ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nhô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lên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khỏi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bề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mặt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làm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cản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03832"/>
              </p:ext>
            </p:extLst>
          </p:nvPr>
        </p:nvGraphicFramePr>
        <p:xfrm>
          <a:off x="5631873" y="2667000"/>
          <a:ext cx="3352800" cy="2407920"/>
        </p:xfrm>
        <a:graphic>
          <a:graphicData uri="http://schemas.openxmlformats.org/drawingml/2006/table">
            <a:tbl>
              <a:tblPr firstRow="1" bandRow="1"/>
              <a:tblGrid>
                <a:gridCol w="2057400"/>
                <a:gridCol w="1295400"/>
              </a:tblGrid>
              <a:tr h="35179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 smtClean="0"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2000" b="1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2000" b="1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>
                          <a:latin typeface="Arial" pitchFamily="34" charset="0"/>
                          <a:cs typeface="Arial" pitchFamily="34" charset="0"/>
                        </a:rPr>
                        <a:t>k </a:t>
                      </a:r>
                      <a:r>
                        <a:rPr lang="en-US" sz="2000" b="0" dirty="0" smtClean="0">
                          <a:latin typeface="Arial" pitchFamily="34" charset="0"/>
                          <a:cs typeface="Arial" pitchFamily="34" charset="0"/>
                        </a:rPr>
                        <a:t>(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  <a:sym typeface="Symbol"/>
                        </a:rPr>
                        <a:t>)</a:t>
                      </a:r>
                      <a:endParaRPr lang="en-US" sz="2000" b="1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Bê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tông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0,305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mm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Sắt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0,150 mm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Thép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0,050 mm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5179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dirty="0" err="1" smtClean="0">
                          <a:latin typeface="Arial" pitchFamily="34" charset="0"/>
                          <a:cs typeface="Arial" pitchFamily="34" charset="0"/>
                        </a:rPr>
                        <a:t>nhẵn</a:t>
                      </a: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: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đồng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chì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thủy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tinh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ống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có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lót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mặt</a:t>
                      </a:r>
                      <a:r>
                        <a:rPr lang="en-US" sz="1800" baseline="0" dirty="0" smtClean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800" baseline="0" dirty="0" err="1" smtClean="0">
                          <a:latin typeface="Arial" pitchFamily="34" charset="0"/>
                          <a:cs typeface="Arial" pitchFamily="34" charset="0"/>
                        </a:rPr>
                        <a:t>trong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 smtClean="0">
                        <a:latin typeface="Arial" pitchFamily="34" charset="0"/>
                        <a:cs typeface="Arial" pitchFamily="34" charset="0"/>
                      </a:endParaRPr>
                    </a:p>
                    <a:p>
                      <a:pPr algn="ctr"/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</a:rPr>
                        <a:t>1,5 </a:t>
                      </a:r>
                      <a:r>
                        <a:rPr lang="en-US" sz="1800" dirty="0" smtClean="0">
                          <a:latin typeface="Arial" pitchFamily="34" charset="0"/>
                          <a:cs typeface="Arial" pitchFamily="34" charset="0"/>
                          <a:sym typeface="Symbol"/>
                        </a:rPr>
                        <a:t>m</a:t>
                      </a:r>
                      <a:endParaRPr lang="en-US" sz="18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40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9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do ma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xác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ma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Symbol"/>
              </a:rPr>
              <a:t>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 </a:t>
            </a: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 = f(Re, k/D)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theo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giản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đồ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Moody (Moody diagram)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599"/>
            <a:ext cx="8272632" cy="5486401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1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(local loss-minor loss):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188297"/>
              </p:ext>
            </p:extLst>
          </p:nvPr>
        </p:nvGraphicFramePr>
        <p:xfrm>
          <a:off x="3124199" y="946618"/>
          <a:ext cx="2857622" cy="14917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3" name="Equation" r:id="rId3" imgW="901440" imgH="469800" progId="Equation.3">
                  <p:embed/>
                </p:oleObj>
              </mc:Choice>
              <mc:Fallback>
                <p:oleObj name="Equation" r:id="rId3" imgW="901440" imgH="469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199" y="946618"/>
                        <a:ext cx="2857622" cy="14917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0" y="2438400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bị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phương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hay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lớn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sự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phương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hay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lớn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sẽ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gây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thêm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gọi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cục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 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do ma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sát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hình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dạng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(losses due to geometric changes)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tạo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nên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bởi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xoáy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phát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triển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bị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thay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xảy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ra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sự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phân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tách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lớp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–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biên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ước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từng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trường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hợp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cụ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thể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 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Phần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4.4.2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đã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trình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cục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bộ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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từ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bảng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phần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này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bổ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sung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cách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 hay K.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42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743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trở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K</a:t>
            </a:r>
            <a:endParaRPr lang="en-US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36" y="1062335"/>
            <a:ext cx="8566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đột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mở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 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(losses due to sudden enlargement/expansion) 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310" y="1766455"/>
            <a:ext cx="5243690" cy="364374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2573127"/>
              </p:ext>
            </p:extLst>
          </p:nvPr>
        </p:nvGraphicFramePr>
        <p:xfrm>
          <a:off x="304800" y="1572491"/>
          <a:ext cx="27781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4" imgW="876240" imgH="457200" progId="Equation.3">
                  <p:embed/>
                </p:oleObj>
              </mc:Choice>
              <mc:Fallback>
                <p:oleObj name="Equation" r:id="rId4" imgW="87624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572491"/>
                        <a:ext cx="2778125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-11700" y="3089119"/>
            <a:ext cx="3974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K</a:t>
            </a:r>
            <a:r>
              <a:rPr lang="en-US" sz="2400" baseline="-25000" dirty="0" err="1" smtClean="0">
                <a:latin typeface="Times New Roman" pitchFamily="18" charset="0"/>
                <a:cs typeface="Times New Roman" pitchFamily="18" charset="0"/>
                <a:sym typeface="Symbol"/>
              </a:rPr>
              <a:t>e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en-US" sz="2400" dirty="0" err="1">
                <a:latin typeface="Arial" pitchFamily="34" charset="0"/>
                <a:cs typeface="Arial" pitchFamily="34" charset="0"/>
                <a:sym typeface="Symbol"/>
              </a:rPr>
              <a:t>đ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ột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mở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19739"/>
              </p:ext>
            </p:extLst>
          </p:nvPr>
        </p:nvGraphicFramePr>
        <p:xfrm>
          <a:off x="609600" y="4017100"/>
          <a:ext cx="2209800" cy="116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2" name="Equation" r:id="rId6" imgW="965160" imgH="507960" progId="Equation.3">
                  <p:embed/>
                </p:oleObj>
              </mc:Choice>
              <mc:Fallback>
                <p:oleObj name="Equation" r:id="rId6" imgW="96516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4017100"/>
                        <a:ext cx="2209800" cy="116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4842165" y="3238500"/>
            <a:ext cx="533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</a:t>
            </a:r>
            <a:r>
              <a:rPr lang="en-US" baseline="-25000" dirty="0" err="1" smtClean="0">
                <a:solidFill>
                  <a:schemeClr val="tx1"/>
                </a:solidFill>
              </a:rPr>
              <a:t>a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43800" y="3048000"/>
            <a:ext cx="533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</a:t>
            </a:r>
            <a:r>
              <a:rPr lang="en-US" baseline="-25000" dirty="0" err="1" smtClean="0">
                <a:solidFill>
                  <a:schemeClr val="tx1"/>
                </a:solidFill>
              </a:rPr>
              <a:t>b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2934" y="5329535"/>
            <a:ext cx="6377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VNI-Diudang" pitchFamily="2" charset="0"/>
                <a:cs typeface="Times New Roman" pitchFamily="18" charset="0"/>
                <a:sym typeface="Symbol"/>
              </a:rPr>
              <a:t>v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avg,a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vi-VN" sz="2400" dirty="0" smtClean="0">
                <a:latin typeface="Arial" pitchFamily="34" charset="0"/>
                <a:cs typeface="Arial" pitchFamily="34" charset="0"/>
                <a:sym typeface="Symbol"/>
              </a:rPr>
              <a:t>vận tốc trung bình trong tiết diện nhỏ.</a:t>
            </a:r>
            <a:endParaRPr lang="en-US" sz="2400" dirty="0"/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43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38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trở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K</a:t>
            </a:r>
            <a:endParaRPr lang="en-US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936" y="1062335"/>
            <a:ext cx="7859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đột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thu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(losses due to sudden contraction)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61" y="2078182"/>
            <a:ext cx="5515239" cy="2874818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687423"/>
              </p:ext>
            </p:extLst>
          </p:nvPr>
        </p:nvGraphicFramePr>
        <p:xfrm>
          <a:off x="609600" y="1600200"/>
          <a:ext cx="27781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6" name="Equation" r:id="rId4" imgW="876240" imgH="457200" progId="Equation.3">
                  <p:embed/>
                </p:oleObj>
              </mc:Choice>
              <mc:Fallback>
                <p:oleObj name="Equation" r:id="rId4" imgW="876240" imgH="4572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600200"/>
                        <a:ext cx="2778125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-11700" y="3089119"/>
            <a:ext cx="39741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Symbol"/>
              </a:rPr>
              <a:t>K</a:t>
            </a:r>
            <a:r>
              <a:rPr lang="vi-VN" sz="24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số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trở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lực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/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en-US" sz="2400" dirty="0" err="1">
                <a:latin typeface="Arial" pitchFamily="34" charset="0"/>
                <a:cs typeface="Arial" pitchFamily="34" charset="0"/>
                <a:sym typeface="Symbol"/>
              </a:rPr>
              <a:t>đ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ột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vi-VN" sz="2400" dirty="0" smtClean="0">
                <a:latin typeface="Arial" pitchFamily="34" charset="0"/>
                <a:cs typeface="Arial" pitchFamily="34" charset="0"/>
                <a:sym typeface="Symbol"/>
              </a:rPr>
              <a:t>thu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  <a:sym typeface="Symbol"/>
              </a:rPr>
              <a:t>rối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0224701"/>
              </p:ext>
            </p:extLst>
          </p:nvPr>
        </p:nvGraphicFramePr>
        <p:xfrm>
          <a:off x="465138" y="4044950"/>
          <a:ext cx="2500312" cy="1106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27" name="Equation" r:id="rId6" imgW="1091880" imgH="482400" progId="Equation.3">
                  <p:embed/>
                </p:oleObj>
              </mc:Choice>
              <mc:Fallback>
                <p:oleObj name="Equation" r:id="rId6" imgW="109188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8" y="4044950"/>
                        <a:ext cx="2500312" cy="1106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22934" y="5329535"/>
            <a:ext cx="6377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2400" dirty="0" smtClean="0">
                <a:latin typeface="VNI-Diudang" pitchFamily="2" charset="0"/>
                <a:cs typeface="Times New Roman" pitchFamily="18" charset="0"/>
                <a:sym typeface="Symbol"/>
              </a:rPr>
              <a:t>v</a:t>
            </a:r>
            <a:r>
              <a:rPr lang="en-US" sz="2400" baseline="30000" dirty="0" smtClean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4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avg</a:t>
            </a:r>
            <a:r>
              <a:rPr lang="vi-VN" sz="24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,b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vi-VN" sz="2400" dirty="0" smtClean="0">
                <a:latin typeface="Arial" pitchFamily="34" charset="0"/>
                <a:cs typeface="Arial" pitchFamily="34" charset="0"/>
                <a:sym typeface="Symbol"/>
              </a:rPr>
              <a:t>vận tốc trung bình trong tiết diện nhỏ.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4724400" y="3124200"/>
            <a:ext cx="533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A</a:t>
            </a:r>
            <a:r>
              <a:rPr lang="en-US" baseline="-25000" dirty="0" err="1" smtClean="0">
                <a:solidFill>
                  <a:schemeClr val="tx1"/>
                </a:solidFill>
              </a:rPr>
              <a:t>a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929745" y="3096490"/>
            <a:ext cx="533400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r>
              <a:rPr lang="vi-VN" baseline="-25000" dirty="0" smtClean="0">
                <a:solidFill>
                  <a:schemeClr val="tx1"/>
                </a:solidFill>
              </a:rPr>
              <a:t>b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44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63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1" t="5951" r="3057" b="13544"/>
          <a:stretch/>
        </p:blipFill>
        <p:spPr bwMode="auto">
          <a:xfrm>
            <a:off x="152399" y="1377664"/>
            <a:ext cx="8991601" cy="4946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2697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tra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trở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  <a:sym typeface="Symbol"/>
              </a:rPr>
              <a:t> hay K theo hình dạng ngã rẽ trên đường ống</a:t>
            </a:r>
            <a:endParaRPr lang="en-US" sz="24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45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80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4269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xác định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trở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vi-VN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K</a:t>
            </a:r>
            <a:endParaRPr lang="en-US" sz="20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997803"/>
            <a:ext cx="91210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vi-VN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phụ kiện đường ống (van, khớp nối và khuỷu)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(losses due to </a:t>
            </a:r>
            <a:r>
              <a:rPr lang="vi-VN" sz="2400" dirty="0" smtClean="0">
                <a:latin typeface="Arial" pitchFamily="34" charset="0"/>
                <a:cs typeface="Arial" pitchFamily="34" charset="0"/>
                <a:sym typeface="Symbol"/>
              </a:rPr>
              <a:t>fittings (valves, coupling, and bends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)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3045089"/>
              </p:ext>
            </p:extLst>
          </p:nvPr>
        </p:nvGraphicFramePr>
        <p:xfrm>
          <a:off x="242888" y="1828800"/>
          <a:ext cx="2576512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7" name="Equation" r:id="rId3" imgW="812520" imgH="457200" progId="Equation.3">
                  <p:embed/>
                </p:oleObj>
              </mc:Choice>
              <mc:Fallback>
                <p:oleObj name="Equation" r:id="rId3" imgW="81252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8" y="1828800"/>
                        <a:ext cx="2576512" cy="145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819400" y="1956336"/>
            <a:ext cx="632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K</a:t>
            </a:r>
            <a:r>
              <a:rPr lang="vi-VN" sz="2000" baseline="-25000" dirty="0" smtClean="0">
                <a:latin typeface="Times New Roman" pitchFamily="18" charset="0"/>
                <a:cs typeface="Times New Roman" pitchFamily="18" charset="0"/>
                <a:sym typeface="Symbol"/>
              </a:rPr>
              <a:t>f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hệ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số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trở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lực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/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000" dirty="0" smtClean="0"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vi-VN" sz="2000" dirty="0" smtClean="0">
                <a:latin typeface="Arial" pitchFamily="34" charset="0"/>
                <a:cs typeface="Arial" pitchFamily="34" charset="0"/>
                <a:sym typeface="Symbol"/>
              </a:rPr>
              <a:t>phụ kiện, </a:t>
            </a:r>
            <a:r>
              <a:rPr lang="vi-VN" sz="2000" dirty="0" smtClean="0">
                <a:latin typeface="VNI-Diudang" pitchFamily="2" charset="0"/>
                <a:cs typeface="Times New Roman" pitchFamily="18" charset="0"/>
                <a:sym typeface="Symbol"/>
              </a:rPr>
              <a:t>v</a:t>
            </a:r>
            <a:r>
              <a:rPr lang="en-US" sz="2000" baseline="30000" dirty="0">
                <a:latin typeface="Times New Roman" pitchFamily="18" charset="0"/>
                <a:cs typeface="Times New Roman" pitchFamily="18" charset="0"/>
                <a:sym typeface="Symbol"/>
              </a:rPr>
              <a:t>2</a:t>
            </a:r>
            <a:r>
              <a:rPr lang="en-US" sz="2000" baseline="-25000" dirty="0">
                <a:latin typeface="Times New Roman" pitchFamily="18" charset="0"/>
                <a:cs typeface="Times New Roman" pitchFamily="18" charset="0"/>
                <a:sym typeface="Symbol"/>
              </a:rPr>
              <a:t>avg</a:t>
            </a:r>
            <a:r>
              <a:rPr lang="en-US" sz="2000" dirty="0">
                <a:latin typeface="Arial" pitchFamily="34" charset="0"/>
                <a:cs typeface="Arial" pitchFamily="34" charset="0"/>
                <a:sym typeface="Symbol"/>
              </a:rPr>
              <a:t>: </a:t>
            </a:r>
            <a:r>
              <a:rPr lang="vi-VN" sz="2000" dirty="0">
                <a:latin typeface="Arial" pitchFamily="34" charset="0"/>
                <a:cs typeface="Arial" pitchFamily="34" charset="0"/>
                <a:sym typeface="Symbol"/>
              </a:rPr>
              <a:t>vận tốc trung bình của dòng chảy trong ống qua phụ </a:t>
            </a:r>
            <a:r>
              <a:rPr lang="vi-VN" sz="2000" dirty="0" smtClean="0">
                <a:latin typeface="Arial" pitchFamily="34" charset="0"/>
                <a:cs typeface="Arial" pitchFamily="34" charset="0"/>
                <a:sym typeface="Symbol"/>
              </a:rPr>
              <a:t>kiện. </a:t>
            </a: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  <a:sym typeface="Symbol"/>
              </a:rPr>
              <a:t>K</a:t>
            </a:r>
            <a:r>
              <a:rPr lang="vi-VN" sz="2000" baseline="-25000" dirty="0">
                <a:latin typeface="Times New Roman" pitchFamily="18" charset="0"/>
                <a:cs typeface="Times New Roman" pitchFamily="18" charset="0"/>
                <a:sym typeface="Symbol"/>
              </a:rPr>
              <a:t>f</a:t>
            </a:r>
            <a:r>
              <a:rPr lang="vi-VN" sz="2000" dirty="0" smtClean="0">
                <a:latin typeface="Arial" pitchFamily="34" charset="0"/>
                <a:cs typeface="Arial" pitchFamily="34" charset="0"/>
                <a:sym typeface="Symbol"/>
              </a:rPr>
              <a:t> được xác định bằng thực nghiệm và thay đổi theo loại khớp nối, van và độ mở của van.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9121064" cy="3040355"/>
          </a:xfrm>
          <a:prstGeom prst="rect">
            <a:avLst/>
          </a:prstGeom>
        </p:spPr>
      </p:pic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46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4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289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vi-VN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xác định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hệ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số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trở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lực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cục</a:t>
            </a:r>
            <a:r>
              <a:rPr lang="en-US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bộ</a:t>
            </a:r>
            <a:r>
              <a:rPr lang="vi-VN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K</a:t>
            </a:r>
            <a:endParaRPr lang="en-US" sz="2000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062335"/>
            <a:ext cx="91210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Tổn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</a:t>
            </a:r>
            <a:r>
              <a:rPr lang="en-US" sz="2400" b="1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thất</a:t>
            </a:r>
            <a:r>
              <a:rPr lang="en-US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 do </a:t>
            </a:r>
            <a:r>
              <a:rPr lang="vi-VN" sz="2400" b="1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  <a:sym typeface="Symbol"/>
              </a:rPr>
              <a:t>phụ kiện đường ống (van, khớp nối và khuỷu)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1777613"/>
            <a:ext cx="8999183" cy="3099187"/>
            <a:chOff x="0" y="1417903"/>
            <a:chExt cx="8999183" cy="3099187"/>
          </a:xfrm>
        </p:grpSpPr>
        <p:grpSp>
          <p:nvGrpSpPr>
            <p:cNvPr id="5" name="Group 4"/>
            <p:cNvGrpSpPr/>
            <p:nvPr/>
          </p:nvGrpSpPr>
          <p:grpSpPr>
            <a:xfrm>
              <a:off x="76200" y="1752600"/>
              <a:ext cx="8922983" cy="2764490"/>
              <a:chOff x="-1" y="2105890"/>
              <a:chExt cx="8922983" cy="2764490"/>
            </a:xfrm>
          </p:grpSpPr>
          <p:pic>
            <p:nvPicPr>
              <p:cNvPr id="18437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" y="2105890"/>
                <a:ext cx="4614257" cy="2764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8438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2105891"/>
                <a:ext cx="4350982" cy="27644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8439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17903"/>
              <a:ext cx="4920046" cy="3346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47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68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Xác định t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ổng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2400" b="1" dirty="0" smtClean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PT Bernoulli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chuyển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hệ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dẫn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bổ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sung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4511649"/>
              </p:ext>
            </p:extLst>
          </p:nvPr>
        </p:nvGraphicFramePr>
        <p:xfrm>
          <a:off x="1762125" y="1981200"/>
          <a:ext cx="5514975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8" name="Equation" r:id="rId3" imgW="2108160" imgH="495000" progId="Equation.3">
                  <p:embed/>
                </p:oleObj>
              </mc:Choice>
              <mc:Fallback>
                <p:oleObj name="Equation" r:id="rId3" imgW="2108160" imgH="49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62125" y="1981200"/>
                        <a:ext cx="5514975" cy="129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0" y="35052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chuyển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đoạn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biến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đổi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400" dirty="0"/>
          </a:p>
        </p:txBody>
      </p:sp>
      <p:sp>
        <p:nvSpPr>
          <p:cNvPr id="7" name="Freeform 6"/>
          <p:cNvSpPr/>
          <p:nvPr/>
        </p:nvSpPr>
        <p:spPr>
          <a:xfrm>
            <a:off x="497235" y="2570018"/>
            <a:ext cx="1407765" cy="1011382"/>
          </a:xfrm>
          <a:custGeom>
            <a:avLst/>
            <a:gdLst>
              <a:gd name="connsiteX0" fmla="*/ 1288690 w 1407765"/>
              <a:gd name="connsiteY0" fmla="*/ 0 h 1011382"/>
              <a:gd name="connsiteX1" fmla="*/ 217 w 1407765"/>
              <a:gd name="connsiteY1" fmla="*/ 374072 h 1011382"/>
              <a:gd name="connsiteX2" fmla="*/ 1371817 w 1407765"/>
              <a:gd name="connsiteY2" fmla="*/ 304800 h 1011382"/>
              <a:gd name="connsiteX3" fmla="*/ 873054 w 1407765"/>
              <a:gd name="connsiteY3" fmla="*/ 1011382 h 1011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7765" h="1011382">
                <a:moveTo>
                  <a:pt x="1288690" y="0"/>
                </a:moveTo>
                <a:cubicBezTo>
                  <a:pt x="637526" y="161636"/>
                  <a:pt x="-13637" y="323272"/>
                  <a:pt x="217" y="374072"/>
                </a:cubicBezTo>
                <a:cubicBezTo>
                  <a:pt x="14071" y="424872"/>
                  <a:pt x="1226344" y="198582"/>
                  <a:pt x="1371817" y="304800"/>
                </a:cubicBezTo>
                <a:cubicBezTo>
                  <a:pt x="1517290" y="411018"/>
                  <a:pt x="1195172" y="711200"/>
                  <a:pt x="873054" y="1011382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495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lượng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trên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giảm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do ma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sát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cục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bộ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chuyển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2081561"/>
              </p:ext>
            </p:extLst>
          </p:nvPr>
        </p:nvGraphicFramePr>
        <p:xfrm>
          <a:off x="1228725" y="5278438"/>
          <a:ext cx="6542088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9" name="Equation" r:id="rId5" imgW="2476440" imgH="469800" progId="Equation.3">
                  <p:embed/>
                </p:oleObj>
              </mc:Choice>
              <mc:Fallback>
                <p:oleObj name="Equation" r:id="rId5" imgW="2476440" imgH="469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8725" y="5278438"/>
                        <a:ext cx="6542088" cy="1239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48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51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Xác định t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ổng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vi-VN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í dụ </a:t>
            </a:r>
            <a:endParaRPr lang="en-US" sz="2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Xét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lưu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chịu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nén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như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vẽ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qua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một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van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toàn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v: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vận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tốc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trung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bình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dòng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D: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L: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chiều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.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438400"/>
            <a:ext cx="9011478" cy="3886200"/>
          </a:xfrm>
          <a:prstGeom prst="rect">
            <a:avLst/>
          </a:prstGeom>
        </p:spPr>
      </p:pic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49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1801" y="459660"/>
            <a:ext cx="5061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thông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US" sz="2400" b="1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093768" y="867207"/>
            <a:ext cx="4459432" cy="5976938"/>
            <a:chOff x="1574223" y="867207"/>
            <a:chExt cx="4459432" cy="597693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4223" y="867207"/>
              <a:ext cx="4445578" cy="12130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8078" y="2057160"/>
              <a:ext cx="4445577" cy="47869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5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76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7.3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toán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vi-VN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Xác định t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ổng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trong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vi-VN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V</a:t>
            </a:r>
            <a:r>
              <a:rPr lang="vi-VN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í dụ </a:t>
            </a:r>
            <a:endParaRPr lang="en-US" sz="2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Bỏ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qua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do ma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sát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: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006010"/>
              </p:ext>
            </p:extLst>
          </p:nvPr>
        </p:nvGraphicFramePr>
        <p:xfrm>
          <a:off x="1509713" y="2314575"/>
          <a:ext cx="5667375" cy="202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6" name="Equation" r:id="rId3" imgW="2552400" imgH="914400" progId="Equation.3">
                  <p:embed/>
                </p:oleObj>
              </mc:Choice>
              <mc:Fallback>
                <p:oleObj name="Equation" r:id="rId3" imgW="2552400" imgH="914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09713" y="2314575"/>
                        <a:ext cx="5667375" cy="2028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0" y="4419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PT Bernoulli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hai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cắt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a-a’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b-b’,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bơm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giữa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hai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mặt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400" baseline="-25000" dirty="0" err="1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=0),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ra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cùng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(v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1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= v</a:t>
            </a:r>
            <a:r>
              <a:rPr lang="en-US" sz="2400" baseline="-25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), :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205129"/>
              </p:ext>
            </p:extLst>
          </p:nvPr>
        </p:nvGraphicFramePr>
        <p:xfrm>
          <a:off x="1524000" y="5406172"/>
          <a:ext cx="5722937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7" name="Equation" r:id="rId5" imgW="2577960" imgH="444240" progId="Equation.3">
                  <p:embed/>
                </p:oleObj>
              </mc:Choice>
              <mc:Fallback>
                <p:oleObj name="Equation" r:id="rId5" imgW="2577960" imgH="4442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5406172"/>
                        <a:ext cx="5722937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8"/>
          <p:cNvSpPr/>
          <p:nvPr/>
        </p:nvSpPr>
        <p:spPr>
          <a:xfrm>
            <a:off x="762000" y="1905000"/>
            <a:ext cx="23887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000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do ma </a:t>
            </a:r>
            <a:r>
              <a:rPr lang="en-US" sz="2000" dirty="0" err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sát</a:t>
            </a:r>
            <a:r>
              <a:rPr lang="en-US" sz="2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971800" y="2181255"/>
            <a:ext cx="533400" cy="3333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276600" y="1947817"/>
            <a:ext cx="240322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00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00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do </a:t>
            </a:r>
            <a:r>
              <a:rPr lang="en-US" sz="2000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đột</a:t>
            </a:r>
            <a:r>
              <a:rPr lang="en-US" sz="200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thu</a:t>
            </a:r>
            <a:r>
              <a:rPr lang="en-US" sz="2000" dirty="0" smtClean="0">
                <a:solidFill>
                  <a:srgbClr val="0099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solidFill>
                <a:srgbClr val="0099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4800600" y="2305110"/>
            <a:ext cx="76200" cy="361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7000" y="1941308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000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000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do </a:t>
            </a:r>
            <a:r>
              <a:rPr lang="en-US" sz="2000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đột</a:t>
            </a:r>
            <a:r>
              <a:rPr lang="en-US" sz="2000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mở</a:t>
            </a:r>
            <a:r>
              <a:rPr lang="en-US" sz="2000" dirty="0" smtClean="0">
                <a:solidFill>
                  <a:srgbClr val="FF6600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000" dirty="0">
              <a:solidFill>
                <a:srgbClr val="FF66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400800" y="2305110"/>
            <a:ext cx="381000" cy="3618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077696" y="1563233"/>
            <a:ext cx="1963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Tổn</a:t>
            </a:r>
            <a:r>
              <a:rPr lang="en-US" sz="2000" dirty="0" smtClean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thất</a:t>
            </a:r>
            <a:r>
              <a:rPr lang="en-US" sz="2000" dirty="0" smtClean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do </a:t>
            </a:r>
            <a:r>
              <a:rPr lang="en-US" sz="2000" dirty="0" smtClean="0">
                <a:solidFill>
                  <a:srgbClr val="006666"/>
                </a:solidFill>
                <a:latin typeface="Arial" pitchFamily="34" charset="0"/>
                <a:cs typeface="Arial" pitchFamily="34" charset="0"/>
              </a:rPr>
              <a:t>van</a:t>
            </a:r>
            <a:endParaRPr lang="en-US" sz="2000" dirty="0">
              <a:solidFill>
                <a:srgbClr val="006666"/>
              </a:solidFill>
            </a:endParaRPr>
          </a:p>
        </p:txBody>
      </p:sp>
      <p:cxnSp>
        <p:nvCxnSpPr>
          <p:cNvPr id="22" name="Straight Arrow Connector 21"/>
          <p:cNvCxnSpPr>
            <a:stCxn id="20" idx="2"/>
          </p:cNvCxnSpPr>
          <p:nvPr/>
        </p:nvCxnSpPr>
        <p:spPr>
          <a:xfrm flipH="1">
            <a:off x="5679822" y="1963343"/>
            <a:ext cx="379874" cy="70365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50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3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1"/>
            <a:ext cx="9144000" cy="53340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7.4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mạng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54269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Mạng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kín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cột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bơm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400" b="1" baseline="-25000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bơm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grpSp>
        <p:nvGrpSpPr>
          <p:cNvPr id="16" name="Group 5"/>
          <p:cNvGrpSpPr>
            <a:grpSpLocks/>
          </p:cNvGrpSpPr>
          <p:nvPr/>
        </p:nvGrpSpPr>
        <p:grpSpPr bwMode="auto">
          <a:xfrm>
            <a:off x="161926" y="1122126"/>
            <a:ext cx="3876674" cy="2078274"/>
            <a:chOff x="555" y="2208"/>
            <a:chExt cx="2133" cy="1056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891" y="2868"/>
              <a:ext cx="112" cy="60"/>
            </a:xfrm>
            <a:custGeom>
              <a:avLst/>
              <a:gdLst>
                <a:gd name="T0" fmla="*/ 0 w 112"/>
                <a:gd name="T1" fmla="*/ 12 h 60"/>
                <a:gd name="T2" fmla="*/ 112 w 112"/>
                <a:gd name="T3" fmla="*/ 0 h 60"/>
                <a:gd name="T4" fmla="*/ 48 w 112"/>
                <a:gd name="T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2" h="60">
                  <a:moveTo>
                    <a:pt x="0" y="12"/>
                  </a:moveTo>
                  <a:lnTo>
                    <a:pt x="112" y="0"/>
                  </a:lnTo>
                  <a:lnTo>
                    <a:pt x="48" y="60"/>
                  </a:ln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7"/>
            <p:cNvGrpSpPr>
              <a:grpSpLocks/>
            </p:cNvGrpSpPr>
            <p:nvPr/>
          </p:nvGrpSpPr>
          <p:grpSpPr bwMode="auto">
            <a:xfrm>
              <a:off x="555" y="2208"/>
              <a:ext cx="2133" cy="1056"/>
              <a:chOff x="555" y="2064"/>
              <a:chExt cx="2133" cy="1056"/>
            </a:xfrm>
          </p:grpSpPr>
          <p:sp>
            <p:nvSpPr>
              <p:cNvPr id="21" name="Text Box 8"/>
              <p:cNvSpPr txBox="1">
                <a:spLocks noChangeArrowheads="1"/>
              </p:cNvSpPr>
              <p:nvPr/>
            </p:nvSpPr>
            <p:spPr bwMode="auto">
              <a:xfrm>
                <a:off x="1611" y="2064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>
                    <a:latin typeface="VNI-Times" pitchFamily="2" charset="0"/>
                    <a:sym typeface="Symbol" pitchFamily="18" charset="2"/>
                  </a:rPr>
                  <a:t></a:t>
                </a:r>
              </a:p>
            </p:txBody>
          </p:sp>
          <p:sp>
            <p:nvSpPr>
              <p:cNvPr id="23" name="Text Box 9"/>
              <p:cNvSpPr txBox="1">
                <a:spLocks noChangeArrowheads="1"/>
              </p:cNvSpPr>
              <p:nvPr/>
            </p:nvSpPr>
            <p:spPr bwMode="auto">
              <a:xfrm>
                <a:off x="2160" y="2160"/>
                <a:ext cx="3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lang="en-US" sz="2400">
                    <a:latin typeface="VNI-Times" pitchFamily="2" charset="0"/>
                    <a:sym typeface="Symbol" pitchFamily="18" charset="2"/>
                  </a:rPr>
                  <a:t>Q</a:t>
                </a:r>
                <a:r>
                  <a:rPr lang="en-US" sz="2400" baseline="-25000">
                    <a:latin typeface="VNI-Times" pitchFamily="2" charset="0"/>
                    <a:sym typeface="Symbol" pitchFamily="18" charset="2"/>
                  </a:rPr>
                  <a:t>i</a:t>
                </a:r>
                <a:endParaRPr lang="en-US" sz="2400">
                  <a:latin typeface="VNI-Times" pitchFamily="2" charset="0"/>
                  <a:sym typeface="Symbol" pitchFamily="18" charset="2"/>
                </a:endParaRPr>
              </a:p>
            </p:txBody>
          </p:sp>
          <p:grpSp>
            <p:nvGrpSpPr>
              <p:cNvPr id="24" name="Group 10"/>
              <p:cNvGrpSpPr>
                <a:grpSpLocks/>
              </p:cNvGrpSpPr>
              <p:nvPr/>
            </p:nvGrpSpPr>
            <p:grpSpPr bwMode="auto">
              <a:xfrm>
                <a:off x="555" y="2400"/>
                <a:ext cx="2133" cy="720"/>
                <a:chOff x="720" y="2352"/>
                <a:chExt cx="2133" cy="720"/>
              </a:xfrm>
            </p:grpSpPr>
            <p:grpSp>
              <p:nvGrpSpPr>
                <p:cNvPr id="25" name="Group 11"/>
                <p:cNvGrpSpPr>
                  <a:grpSpLocks/>
                </p:cNvGrpSpPr>
                <p:nvPr/>
              </p:nvGrpSpPr>
              <p:grpSpPr bwMode="auto">
                <a:xfrm>
                  <a:off x="816" y="2352"/>
                  <a:ext cx="2037" cy="720"/>
                  <a:chOff x="816" y="2352"/>
                  <a:chExt cx="2037" cy="720"/>
                </a:xfrm>
              </p:grpSpPr>
              <p:sp>
                <p:nvSpPr>
                  <p:cNvPr id="29" name="Oval 12"/>
                  <p:cNvSpPr>
                    <a:spLocks noChangeArrowheads="1"/>
                  </p:cNvSpPr>
                  <p:nvPr/>
                </p:nvSpPr>
                <p:spPr bwMode="auto">
                  <a:xfrm>
                    <a:off x="816" y="2784"/>
                    <a:ext cx="288" cy="288"/>
                  </a:xfrm>
                  <a:prstGeom prst="ellipse">
                    <a:avLst/>
                  </a:prstGeom>
                  <a:solidFill>
                    <a:srgbClr val="66CCFF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0" name="Freeform 13"/>
                  <p:cNvSpPr>
                    <a:spLocks/>
                  </p:cNvSpPr>
                  <p:nvPr/>
                </p:nvSpPr>
                <p:spPr bwMode="auto">
                  <a:xfrm>
                    <a:off x="864" y="2428"/>
                    <a:ext cx="1989" cy="644"/>
                  </a:xfrm>
                  <a:custGeom>
                    <a:avLst/>
                    <a:gdLst>
                      <a:gd name="T0" fmla="*/ 0 w 1989"/>
                      <a:gd name="T1" fmla="*/ 376 h 644"/>
                      <a:gd name="T2" fmla="*/ 754 w 1989"/>
                      <a:gd name="T3" fmla="*/ 89 h 644"/>
                      <a:gd name="T4" fmla="*/ 1317 w 1989"/>
                      <a:gd name="T5" fmla="*/ 34 h 644"/>
                      <a:gd name="T6" fmla="*/ 1989 w 1989"/>
                      <a:gd name="T7" fmla="*/ 294 h 644"/>
                      <a:gd name="T8" fmla="*/ 1591 w 1989"/>
                      <a:gd name="T9" fmla="*/ 555 h 644"/>
                      <a:gd name="T10" fmla="*/ 1111 w 1989"/>
                      <a:gd name="T11" fmla="*/ 637 h 644"/>
                      <a:gd name="T12" fmla="*/ 549 w 1989"/>
                      <a:gd name="T13" fmla="*/ 623 h 644"/>
                      <a:gd name="T14" fmla="*/ 96 w 1989"/>
                      <a:gd name="T15" fmla="*/ 500 h 6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89" h="644">
                        <a:moveTo>
                          <a:pt x="0" y="376"/>
                        </a:moveTo>
                        <a:cubicBezTo>
                          <a:pt x="125" y="328"/>
                          <a:pt x="535" y="146"/>
                          <a:pt x="754" y="89"/>
                        </a:cubicBezTo>
                        <a:cubicBezTo>
                          <a:pt x="973" y="35"/>
                          <a:pt x="1111" y="0"/>
                          <a:pt x="1317" y="34"/>
                        </a:cubicBezTo>
                        <a:cubicBezTo>
                          <a:pt x="1523" y="68"/>
                          <a:pt x="1714" y="102"/>
                          <a:pt x="1989" y="294"/>
                        </a:cubicBezTo>
                        <a:cubicBezTo>
                          <a:pt x="1797" y="514"/>
                          <a:pt x="1737" y="498"/>
                          <a:pt x="1591" y="555"/>
                        </a:cubicBezTo>
                        <a:cubicBezTo>
                          <a:pt x="1438" y="610"/>
                          <a:pt x="1282" y="637"/>
                          <a:pt x="1111" y="637"/>
                        </a:cubicBezTo>
                        <a:cubicBezTo>
                          <a:pt x="940" y="637"/>
                          <a:pt x="711" y="644"/>
                          <a:pt x="549" y="623"/>
                        </a:cubicBezTo>
                        <a:cubicBezTo>
                          <a:pt x="387" y="602"/>
                          <a:pt x="190" y="526"/>
                          <a:pt x="96" y="500"/>
                        </a:cubicBezTo>
                      </a:path>
                    </a:pathLst>
                  </a:custGeom>
                  <a:noFill/>
                  <a:ln w="9525">
                    <a:solidFill>
                      <a:schemeClr val="tx1"/>
                    </a:solidFill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824" y="2352"/>
                    <a:ext cx="96" cy="240"/>
                  </a:xfrm>
                  <a:prstGeom prst="rect">
                    <a:avLst/>
                  </a:prstGeom>
                  <a:solidFill>
                    <a:srgbClr val="66CCFF"/>
                  </a:solidFill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6" name="Freeform 15"/>
                <p:cNvSpPr>
                  <a:spLocks/>
                </p:cNvSpPr>
                <p:nvPr/>
              </p:nvSpPr>
              <p:spPr bwMode="auto">
                <a:xfrm>
                  <a:off x="2292" y="2444"/>
                  <a:ext cx="132" cy="96"/>
                </a:xfrm>
                <a:custGeom>
                  <a:avLst/>
                  <a:gdLst>
                    <a:gd name="T0" fmla="*/ 20 w 132"/>
                    <a:gd name="T1" fmla="*/ 0 h 96"/>
                    <a:gd name="T2" fmla="*/ 132 w 132"/>
                    <a:gd name="T3" fmla="*/ 72 h 96"/>
                    <a:gd name="T4" fmla="*/ 0 w 132"/>
                    <a:gd name="T5" fmla="*/ 96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32" h="96">
                      <a:moveTo>
                        <a:pt x="20" y="0"/>
                      </a:moveTo>
                      <a:lnTo>
                        <a:pt x="132" y="72"/>
                      </a:lnTo>
                      <a:lnTo>
                        <a:pt x="0" y="96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920" y="2736"/>
                  <a:ext cx="624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 i="1" dirty="0">
                      <a:latin typeface="VNI-Times" pitchFamily="2" charset="0"/>
                      <a:sym typeface="Symbol" pitchFamily="18" charset="2"/>
                    </a:rPr>
                    <a:t>l</a:t>
                  </a:r>
                  <a:r>
                    <a:rPr lang="en-US" sz="2400" dirty="0">
                      <a:latin typeface="VNI-Times" pitchFamily="2" charset="0"/>
                      <a:sym typeface="Symbol" pitchFamily="18" charset="2"/>
                    </a:rPr>
                    <a:t>, d, </a:t>
                  </a:r>
                </a:p>
              </p:txBody>
            </p:sp>
            <p:sp>
              <p:nvSpPr>
                <p:cNvPr id="2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720" y="2448"/>
                  <a:ext cx="43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>
                      <a:latin typeface="VNI-Times" pitchFamily="2" charset="0"/>
                      <a:sym typeface="Symbol" pitchFamily="18" charset="2"/>
                    </a:rPr>
                    <a:t>Q</a:t>
                  </a:r>
                  <a:r>
                    <a:rPr lang="en-US" sz="2400" baseline="-25000">
                      <a:latin typeface="VNI-Times" pitchFamily="2" charset="0"/>
                      <a:sym typeface="Symbol" pitchFamily="18" charset="2"/>
                    </a:rPr>
                    <a:t>B</a:t>
                  </a:r>
                  <a:endParaRPr lang="en-US" sz="2400">
                    <a:latin typeface="VNI-Times" pitchFamily="2" charset="0"/>
                    <a:sym typeface="Symbol" pitchFamily="18" charset="2"/>
                  </a:endParaRPr>
                </a:p>
              </p:txBody>
            </p:sp>
          </p:grpSp>
        </p:grpSp>
      </p:grp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877112"/>
              </p:ext>
            </p:extLst>
          </p:nvPr>
        </p:nvGraphicFramePr>
        <p:xfrm>
          <a:off x="4876800" y="1405527"/>
          <a:ext cx="4038600" cy="174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Equation" r:id="rId3" imgW="1587240" imgH="685800" progId="Equation.3">
                  <p:embed/>
                </p:oleObj>
              </mc:Choice>
              <mc:Fallback>
                <p:oleObj name="Equation" r:id="rId3" imgW="158724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76800" y="1405527"/>
                        <a:ext cx="4038600" cy="1744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31"/>
          <p:cNvSpPr/>
          <p:nvPr/>
        </p:nvSpPr>
        <p:spPr>
          <a:xfrm>
            <a:off x="0" y="35052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ạng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hở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cột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áp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bơm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h</a:t>
            </a:r>
            <a:r>
              <a:rPr lang="en-US" sz="2400" b="1" baseline="-25000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lang="en-US" sz="24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chọn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bơm</a:t>
            </a:r>
            <a:r>
              <a:rPr lang="en-US" sz="24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2400" b="1" dirty="0" smtClean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33" name="Group 6"/>
          <p:cNvGrpSpPr>
            <a:grpSpLocks/>
          </p:cNvGrpSpPr>
          <p:nvPr/>
        </p:nvGrpSpPr>
        <p:grpSpPr bwMode="auto">
          <a:xfrm>
            <a:off x="134217" y="4091556"/>
            <a:ext cx="4056783" cy="2537844"/>
            <a:chOff x="384" y="2064"/>
            <a:chExt cx="2256" cy="1296"/>
          </a:xfrm>
        </p:grpSpPr>
        <p:sp>
          <p:nvSpPr>
            <p:cNvPr id="34" name="Line 7"/>
            <p:cNvSpPr>
              <a:spLocks noChangeShapeType="1"/>
            </p:cNvSpPr>
            <p:nvPr/>
          </p:nvSpPr>
          <p:spPr bwMode="auto">
            <a:xfrm flipV="1">
              <a:off x="1536" y="2400"/>
              <a:ext cx="288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384" y="2064"/>
              <a:ext cx="2256" cy="1296"/>
              <a:chOff x="384" y="2064"/>
              <a:chExt cx="2256" cy="1296"/>
            </a:xfrm>
          </p:grpSpPr>
          <p:grpSp>
            <p:nvGrpSpPr>
              <p:cNvPr id="36" name="Group 9"/>
              <p:cNvGrpSpPr>
                <a:grpSpLocks/>
              </p:cNvGrpSpPr>
              <p:nvPr/>
            </p:nvGrpSpPr>
            <p:grpSpPr bwMode="auto">
              <a:xfrm>
                <a:off x="384" y="2064"/>
                <a:ext cx="2256" cy="1296"/>
                <a:chOff x="384" y="2064"/>
                <a:chExt cx="2256" cy="1296"/>
              </a:xfrm>
            </p:grpSpPr>
            <p:sp>
              <p:nvSpPr>
                <p:cNvPr id="40" name="Oval 10"/>
                <p:cNvSpPr>
                  <a:spLocks noChangeArrowheads="1"/>
                </p:cNvSpPr>
                <p:nvPr/>
              </p:nvSpPr>
              <p:spPr bwMode="auto">
                <a:xfrm>
                  <a:off x="816" y="2736"/>
                  <a:ext cx="336" cy="336"/>
                </a:xfrm>
                <a:prstGeom prst="ellipse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492" y="2908"/>
                  <a:ext cx="48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" name="Line 12"/>
                <p:cNvSpPr>
                  <a:spLocks noChangeShapeType="1"/>
                </p:cNvSpPr>
                <p:nvPr/>
              </p:nvSpPr>
              <p:spPr bwMode="auto">
                <a:xfrm>
                  <a:off x="960" y="2736"/>
                  <a:ext cx="576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3" name="Line 13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336" cy="4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4" name="Line 14"/>
                <p:cNvSpPr>
                  <a:spLocks noChangeShapeType="1"/>
                </p:cNvSpPr>
                <p:nvPr/>
              </p:nvSpPr>
              <p:spPr bwMode="auto">
                <a:xfrm>
                  <a:off x="1536" y="2736"/>
                  <a:ext cx="336" cy="43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84" y="2640"/>
                  <a:ext cx="19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>
                      <a:solidFill>
                        <a:srgbClr val="0000FF"/>
                      </a:solidFill>
                      <a:latin typeface="VNI-Times" pitchFamily="2" charset="0"/>
                    </a:rPr>
                    <a:t>A</a:t>
                  </a:r>
                </a:p>
              </p:txBody>
            </p:sp>
            <p:sp>
              <p:nvSpPr>
                <p:cNvPr id="4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44" y="2400"/>
                  <a:ext cx="19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>
                      <a:solidFill>
                        <a:srgbClr val="0000FF"/>
                      </a:solidFill>
                      <a:latin typeface="VNI-Times" pitchFamily="2" charset="0"/>
                    </a:rPr>
                    <a:t>B</a:t>
                  </a:r>
                </a:p>
              </p:txBody>
            </p:sp>
            <p:sp>
              <p:nvSpPr>
                <p:cNvPr id="4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1824" y="2064"/>
                  <a:ext cx="7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>
                      <a:solidFill>
                        <a:srgbClr val="0000FF"/>
                      </a:solidFill>
                      <a:latin typeface="VNI-Times" pitchFamily="2" charset="0"/>
                    </a:rPr>
                    <a:t>C  (Q</a:t>
                  </a:r>
                  <a:r>
                    <a:rPr lang="en-US" sz="2400" baseline="-25000">
                      <a:solidFill>
                        <a:srgbClr val="0000FF"/>
                      </a:solidFill>
                      <a:latin typeface="VNI-Times" pitchFamily="2" charset="0"/>
                    </a:rPr>
                    <a:t>C</a:t>
                  </a:r>
                  <a:r>
                    <a:rPr lang="en-US" sz="2400">
                      <a:solidFill>
                        <a:srgbClr val="0000FF"/>
                      </a:solidFill>
                      <a:latin typeface="VNI-Times" pitchFamily="2" charset="0"/>
                    </a:rPr>
                    <a:t>)</a:t>
                  </a:r>
                </a:p>
              </p:txBody>
            </p:sp>
            <p:sp>
              <p:nvSpPr>
                <p:cNvPr id="4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1872" y="2592"/>
                  <a:ext cx="76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 dirty="0">
                      <a:solidFill>
                        <a:srgbClr val="0000FF"/>
                      </a:solidFill>
                      <a:latin typeface="VNI-Times" pitchFamily="2" charset="0"/>
                    </a:rPr>
                    <a:t>D</a:t>
                  </a:r>
                  <a:r>
                    <a:rPr lang="en-US" sz="2400" dirty="0">
                      <a:solidFill>
                        <a:srgbClr val="0000FF"/>
                      </a:solidFill>
                      <a:latin typeface="Times New Roman" pitchFamily="18" charset="0"/>
                    </a:rPr>
                    <a:t> (Q</a:t>
                  </a:r>
                  <a:r>
                    <a:rPr lang="en-US" sz="2400" baseline="-25000" dirty="0">
                      <a:solidFill>
                        <a:srgbClr val="0000FF"/>
                      </a:solidFill>
                      <a:latin typeface="Times New Roman" pitchFamily="18" charset="0"/>
                    </a:rPr>
                    <a:t>D</a:t>
                  </a:r>
                  <a:r>
                    <a:rPr lang="en-US" sz="2400" dirty="0">
                      <a:solidFill>
                        <a:srgbClr val="0000FF"/>
                      </a:solidFill>
                      <a:latin typeface="Times New Roman" pitchFamily="18" charset="0"/>
                    </a:rPr>
                    <a:t>)</a:t>
                  </a:r>
                </a:p>
              </p:txBody>
            </p:sp>
            <p:sp>
              <p:nvSpPr>
                <p:cNvPr id="4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872" y="3072"/>
                  <a:ext cx="7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lang="en-US" sz="2400">
                      <a:solidFill>
                        <a:srgbClr val="0000FF"/>
                      </a:solidFill>
                      <a:latin typeface="VNI-Times" pitchFamily="2" charset="0"/>
                    </a:rPr>
                    <a:t>E</a:t>
                  </a:r>
                  <a:r>
                    <a:rPr lang="en-US" sz="2400">
                      <a:solidFill>
                        <a:srgbClr val="0000FF"/>
                      </a:solidFill>
                      <a:latin typeface="Times New Roman" pitchFamily="18" charset="0"/>
                    </a:rPr>
                    <a:t> (Q</a:t>
                  </a:r>
                  <a:r>
                    <a:rPr lang="en-US" sz="2400" baseline="-25000">
                      <a:solidFill>
                        <a:srgbClr val="0000FF"/>
                      </a:solidFill>
                      <a:latin typeface="Times New Roman" pitchFamily="18" charset="0"/>
                    </a:rPr>
                    <a:t>E</a:t>
                  </a:r>
                  <a:r>
                    <a:rPr lang="en-US" sz="2400">
                      <a:solidFill>
                        <a:srgbClr val="0000FF"/>
                      </a:solidFill>
                      <a:latin typeface="Times New Roman" pitchFamily="18" charset="0"/>
                    </a:rPr>
                    <a:t>)</a:t>
                  </a:r>
                </a:p>
              </p:txBody>
            </p:sp>
            <p:sp>
              <p:nvSpPr>
                <p:cNvPr id="50" name="Freeform 20"/>
                <p:cNvSpPr>
                  <a:spLocks/>
                </p:cNvSpPr>
                <p:nvPr/>
              </p:nvSpPr>
              <p:spPr bwMode="auto">
                <a:xfrm>
                  <a:off x="1188" y="2708"/>
                  <a:ext cx="60" cy="52"/>
                </a:xfrm>
                <a:custGeom>
                  <a:avLst/>
                  <a:gdLst>
                    <a:gd name="T0" fmla="*/ 4 w 60"/>
                    <a:gd name="T1" fmla="*/ 0 h 52"/>
                    <a:gd name="T2" fmla="*/ 60 w 60"/>
                    <a:gd name="T3" fmla="*/ 28 h 52"/>
                    <a:gd name="T4" fmla="*/ 0 w 60"/>
                    <a:gd name="T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0" h="52">
                      <a:moveTo>
                        <a:pt x="4" y="0"/>
                      </a:moveTo>
                      <a:lnTo>
                        <a:pt x="60" y="28"/>
                      </a:lnTo>
                      <a:lnTo>
                        <a:pt x="0" y="5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1" name="Freeform 21"/>
                <p:cNvSpPr>
                  <a:spLocks/>
                </p:cNvSpPr>
                <p:nvPr/>
              </p:nvSpPr>
              <p:spPr bwMode="auto">
                <a:xfrm>
                  <a:off x="1652" y="2524"/>
                  <a:ext cx="64" cy="68"/>
                </a:xfrm>
                <a:custGeom>
                  <a:avLst/>
                  <a:gdLst>
                    <a:gd name="T0" fmla="*/ 0 w 64"/>
                    <a:gd name="T1" fmla="*/ 24 h 68"/>
                    <a:gd name="T2" fmla="*/ 64 w 64"/>
                    <a:gd name="T3" fmla="*/ 0 h 68"/>
                    <a:gd name="T4" fmla="*/ 40 w 64"/>
                    <a:gd name="T5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4" h="68">
                      <a:moveTo>
                        <a:pt x="0" y="24"/>
                      </a:moveTo>
                      <a:lnTo>
                        <a:pt x="64" y="0"/>
                      </a:lnTo>
                      <a:lnTo>
                        <a:pt x="40" y="6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7" name="Group 22"/>
              <p:cNvGrpSpPr>
                <a:grpSpLocks/>
              </p:cNvGrpSpPr>
              <p:nvPr/>
            </p:nvGrpSpPr>
            <p:grpSpPr bwMode="auto">
              <a:xfrm>
                <a:off x="1724" y="2736"/>
                <a:ext cx="64" cy="316"/>
                <a:chOff x="1724" y="2736"/>
                <a:chExt cx="64" cy="316"/>
              </a:xfrm>
            </p:grpSpPr>
            <p:sp>
              <p:nvSpPr>
                <p:cNvPr id="38" name="Freeform 23"/>
                <p:cNvSpPr>
                  <a:spLocks/>
                </p:cNvSpPr>
                <p:nvPr/>
              </p:nvSpPr>
              <p:spPr bwMode="auto">
                <a:xfrm>
                  <a:off x="1728" y="2736"/>
                  <a:ext cx="52" cy="52"/>
                </a:xfrm>
                <a:custGeom>
                  <a:avLst/>
                  <a:gdLst>
                    <a:gd name="T0" fmla="*/ 4 w 52"/>
                    <a:gd name="T1" fmla="*/ 0 h 52"/>
                    <a:gd name="T2" fmla="*/ 52 w 52"/>
                    <a:gd name="T3" fmla="*/ 36 h 52"/>
                    <a:gd name="T4" fmla="*/ 0 w 52"/>
                    <a:gd name="T5" fmla="*/ 5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2" h="52">
                      <a:moveTo>
                        <a:pt x="4" y="0"/>
                      </a:moveTo>
                      <a:lnTo>
                        <a:pt x="52" y="36"/>
                      </a:lnTo>
                      <a:lnTo>
                        <a:pt x="0" y="52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Freeform 24"/>
                <p:cNvSpPr>
                  <a:spLocks/>
                </p:cNvSpPr>
                <p:nvPr/>
              </p:nvSpPr>
              <p:spPr bwMode="auto">
                <a:xfrm>
                  <a:off x="1724" y="2980"/>
                  <a:ext cx="64" cy="72"/>
                </a:xfrm>
                <a:custGeom>
                  <a:avLst/>
                  <a:gdLst>
                    <a:gd name="T0" fmla="*/ 36 w 64"/>
                    <a:gd name="T1" fmla="*/ 0 h 72"/>
                    <a:gd name="T2" fmla="*/ 64 w 64"/>
                    <a:gd name="T3" fmla="*/ 72 h 72"/>
                    <a:gd name="T4" fmla="*/ 0 w 64"/>
                    <a:gd name="T5" fmla="*/ 48 h 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4" h="72">
                      <a:moveTo>
                        <a:pt x="36" y="0"/>
                      </a:moveTo>
                      <a:lnTo>
                        <a:pt x="64" y="72"/>
                      </a:lnTo>
                      <a:lnTo>
                        <a:pt x="0" y="48"/>
                      </a:lnTo>
                    </a:path>
                  </a:pathLst>
                </a:custGeom>
                <a:noFill/>
                <a:ln w="9525">
                  <a:solidFill>
                    <a:schemeClr val="tx1"/>
                  </a:solidFill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4837493"/>
              </p:ext>
            </p:extLst>
          </p:nvPr>
        </p:nvGraphicFramePr>
        <p:xfrm>
          <a:off x="4267200" y="4089788"/>
          <a:ext cx="427513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Equation" r:id="rId5" imgW="1930400" imgH="241300" progId="Equation.DSMT4">
                  <p:embed/>
                </p:oleObj>
              </mc:Choice>
              <mc:Fallback>
                <p:oleObj name="Equation" r:id="rId5" imgW="1930400" imgH="2413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089788"/>
                        <a:ext cx="4275138" cy="4762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/>
          <p:cNvSpPr/>
          <p:nvPr/>
        </p:nvSpPr>
        <p:spPr>
          <a:xfrm>
            <a:off x="4132983" y="4682183"/>
            <a:ext cx="501101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Chia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mạng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thành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từng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module;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q"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tổn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thất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trở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lực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từng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module: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AB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BC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BD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BE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; 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So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sánh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chọn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giá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trị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cực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đại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     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Vd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ABD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max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= </a:t>
            </a: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h</a:t>
            </a:r>
            <a:r>
              <a:rPr lang="en-US" sz="2000" baseline="-25000" dirty="0" err="1" smtClean="0">
                <a:latin typeface="Arial" pitchFamily="34" charset="0"/>
                <a:cs typeface="Arial" pitchFamily="34" charset="0"/>
              </a:rPr>
              <a:t>p</a:t>
            </a:r>
            <a:endParaRPr lang="en-US" sz="2000" baseline="-25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51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31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609" y="459660"/>
            <a:ext cx="5161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đồng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thông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US" sz="2400" b="1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676400" y="1149925"/>
            <a:ext cx="5791200" cy="5174675"/>
            <a:chOff x="2133600" y="921325"/>
            <a:chExt cx="4633480" cy="3858490"/>
          </a:xfrm>
        </p:grpSpPr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921325"/>
              <a:ext cx="4629150" cy="1590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7455" y="2484290"/>
              <a:ext cx="4619625" cy="2295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6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474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18095"/>
            <a:ext cx="3744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thông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0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dụng</a:t>
            </a:r>
            <a:r>
              <a:rPr lang="en-US" sz="20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endParaRPr lang="en-US" sz="2000" b="1" dirty="0">
              <a:solidFill>
                <a:srgbClr val="FF006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93" y="1123005"/>
            <a:ext cx="4871059" cy="5123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" y="818205"/>
            <a:ext cx="4300648" cy="6039795"/>
          </a:xfrm>
          <a:prstGeom prst="rect">
            <a:avLst/>
          </a:prstGeom>
        </p:spPr>
      </p:pic>
      <p:sp>
        <p:nvSpPr>
          <p:cNvPr id="8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7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04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45067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Kích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thước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ước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bề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endParaRPr lang="en-US" sz="24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5758489"/>
              </p:ext>
            </p:extLst>
          </p:nvPr>
        </p:nvGraphicFramePr>
        <p:xfrm>
          <a:off x="1938338" y="1143000"/>
          <a:ext cx="3668712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" name="Equation" r:id="rId3" imgW="1638000" imgH="812520" progId="Equation.3">
                  <p:embed/>
                </p:oleObj>
              </mc:Choice>
              <mc:Fallback>
                <p:oleObj name="Equation" r:id="rId3" imgW="1638000" imgH="81252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38338" y="1143000"/>
                        <a:ext cx="3668712" cy="1819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685800" y="3027218"/>
            <a:ext cx="846512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altLang="ko-KR" sz="2400" baseline="-25000" dirty="0" err="1" smtClean="0">
                <a:latin typeface="Arial" pitchFamily="34" charset="0"/>
                <a:cs typeface="Arial" pitchFamily="34" charset="0"/>
              </a:rPr>
              <a:t>max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làm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việc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cực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400" dirty="0" err="1" smtClean="0">
                <a:latin typeface="Arial" pitchFamily="34" charset="0"/>
                <a:cs typeface="Arial" pitchFamily="34" charset="0"/>
              </a:rPr>
              <a:t>đại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, N/m</a:t>
            </a:r>
            <a:r>
              <a:rPr lang="en-US" altLang="ko-KR" sz="24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altLang="ko-KR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s: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ứng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suất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làm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việc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phép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nhiệt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kế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N/m</a:t>
            </a:r>
            <a:r>
              <a:rPr lang="en-US" sz="2400" baseline="30000" dirty="0" smtClean="0">
                <a:latin typeface="Arial" pitchFamily="34" charset="0"/>
                <a:cs typeface="Arial" pitchFamily="34" charset="0"/>
              </a:rPr>
              <a:t>2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d: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kính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ngoài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của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mm;</a:t>
            </a:r>
          </a:p>
          <a:p>
            <a:pPr algn="just"/>
            <a:r>
              <a:rPr lang="en-US" sz="2400" dirty="0" smtClean="0">
                <a:latin typeface="Arial" pitchFamily="34" charset="0"/>
                <a:cs typeface="Arial" pitchFamily="34" charset="0"/>
              </a:rPr>
              <a:t>C: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ăn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mòn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phép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, mm.</a:t>
            </a:r>
          </a:p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Nếu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C = 4 mm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thì</a:t>
            </a:r>
            <a:endParaRPr lang="en-US" sz="2400" dirty="0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405165"/>
              </p:ext>
            </p:extLst>
          </p:nvPr>
        </p:nvGraphicFramePr>
        <p:xfrm>
          <a:off x="3629890" y="4800600"/>
          <a:ext cx="2466975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7" name="Equation" r:id="rId5" imgW="1028520" imgH="393480" progId="Equation.3">
                  <p:embed/>
                </p:oleObj>
              </mc:Choice>
              <mc:Fallback>
                <p:oleObj name="Equation" r:id="rId5" imgW="1028520" imgH="3934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29890" y="4800600"/>
                        <a:ext cx="2466975" cy="94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>
          <a:xfrm>
            <a:off x="13854" y="5902037"/>
            <a:ext cx="9137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thức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này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chỉ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áp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smtClean="0">
                <a:latin typeface="Arial" pitchFamily="34" charset="0"/>
                <a:cs typeface="Arial" pitchFamily="34" charset="0"/>
                <a:sym typeface="Symbol"/>
              </a:rPr>
              <a:t> &gt; 2 in</a:t>
            </a:r>
            <a:endParaRPr lang="en-US" sz="2400" dirty="0"/>
          </a:p>
        </p:txBody>
      </p:sp>
      <p:sp>
        <p:nvSpPr>
          <p:cNvPr id="12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8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22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33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7.</a:t>
            </a:r>
            <a:r>
              <a:rPr lang="vi-VN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và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phụ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kiện</a:t>
            </a:r>
            <a:r>
              <a:rPr lang="en-US" sz="3200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3200" b="1" dirty="0" err="1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ống</a:t>
            </a:r>
            <a:r>
              <a:rPr lang="en-US" sz="3200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 (pipe &amp; fittings)</a:t>
            </a:r>
            <a:endParaRPr lang="en-US" sz="3200" dirty="0" smtClean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37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Phương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pháp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chế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2400" b="1" dirty="0" err="1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b="1" dirty="0" smtClean="0">
                <a:solidFill>
                  <a:srgbClr val="FF0066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3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chế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nhà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máy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sản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xuất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/>
            <a:endParaRPr lang="en-US" sz="2400" b="1" dirty="0">
              <a:solidFill>
                <a:srgbClr val="0099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371600"/>
            <a:ext cx="91440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Arial" pitchFamily="34" charset="0"/>
                <a:cs typeface="Arial" pitchFamily="34" charset="0"/>
              </a:rPr>
              <a:t>Seamless pipe: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mũi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đâm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tâm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thanh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đặc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(ở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trạng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gần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nóng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chảy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),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thành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phẩm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không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có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đường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nối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dirty="0">
                <a:latin typeface="Arial" pitchFamily="34" charset="0"/>
                <a:cs typeface="Arial" pitchFamily="34" charset="0"/>
              </a:rPr>
              <a:t>Butt-welded pipe: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con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lăn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định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cuộn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tấm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thành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đó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lực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hàn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hai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với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nhau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n-US" sz="2400" b="1" dirty="0">
                <a:latin typeface="Arial" pitchFamily="34" charset="0"/>
                <a:cs typeface="Arial" pitchFamily="34" charset="0"/>
              </a:rPr>
              <a:t>Spiral-welded pipe: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tấm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xoắn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thành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hình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sau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đó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hàn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liên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kết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</a:p>
          <a:p>
            <a:pPr algn="just"/>
            <a:r>
              <a:rPr lang="en-US" sz="2400" dirty="0" err="1">
                <a:latin typeface="Arial" pitchFamily="34" charset="0"/>
                <a:cs typeface="Arial" pitchFamily="34" charset="0"/>
              </a:rPr>
              <a:t>Ngoài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ra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xưởng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,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thép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tấm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đưa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vào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máy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uốn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thành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dạng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và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hàn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lại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Phương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pháp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này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cũng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được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sử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dụng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để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chế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>
                <a:latin typeface="Arial" pitchFamily="34" charset="0"/>
                <a:cs typeface="Arial" pitchFamily="34" charset="0"/>
              </a:rPr>
              <a:t>tạo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khuỷu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2400" dirty="0" err="1" smtClean="0">
                <a:latin typeface="Arial" pitchFamily="34" charset="0"/>
                <a:cs typeface="Arial" pitchFamily="34" charset="0"/>
              </a:rPr>
              <a:t>ống</a:t>
            </a:r>
            <a:r>
              <a:rPr lang="en-US" sz="2400" dirty="0" smtClean="0">
                <a:latin typeface="Arial" pitchFamily="34" charset="0"/>
                <a:cs typeface="Arial" pitchFamily="34" charset="0"/>
              </a:rPr>
              <a:t> (elbow). </a:t>
            </a: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9C905762-C891-4585-A291-5CEA996061E6}" type="slidenum">
              <a:rPr lang="en-US" sz="1600" smtClean="0">
                <a:latin typeface="Arial" pitchFamily="34" charset="0"/>
                <a:cs typeface="Arial" pitchFamily="34" charset="0"/>
              </a:rPr>
              <a:pPr/>
              <a:t>9</a:t>
            </a:fld>
            <a:r>
              <a:rPr lang="en-US" sz="1600" dirty="0" smtClean="0">
                <a:latin typeface="Arial" pitchFamily="34" charset="0"/>
                <a:cs typeface="Arial" pitchFamily="34" charset="0"/>
              </a:rPr>
              <a:t>/51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15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42265</TotalTime>
  <Words>3467</Words>
  <Application>Microsoft Office PowerPoint</Application>
  <PresentationFormat>On-screen Show (4:3)</PresentationFormat>
  <Paragraphs>338</Paragraphs>
  <Slides>51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맑은 고딕</vt:lpstr>
      <vt:lpstr>Arial</vt:lpstr>
      <vt:lpstr>Calibri</vt:lpstr>
      <vt:lpstr>Symbol</vt:lpstr>
      <vt:lpstr>Times New Roman</vt:lpstr>
      <vt:lpstr>VNI-Diudang</vt:lpstr>
      <vt:lpstr>VNI-Times</vt:lpstr>
      <vt:lpstr>Wingdings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Bang Chu Cai Bang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© Mr ProGhost</dc:creator>
  <cp:lastModifiedBy>WinMac</cp:lastModifiedBy>
  <cp:revision>1650</cp:revision>
  <dcterms:created xsi:type="dcterms:W3CDTF">2012-04-20T13:18:20Z</dcterms:created>
  <dcterms:modified xsi:type="dcterms:W3CDTF">2013-07-01T03:16:00Z</dcterms:modified>
</cp:coreProperties>
</file>